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4">
  <p:sldMasterIdLst>
    <p:sldMasterId id="2147483648" r:id="rId1"/>
  </p:sldMasterIdLst>
  <p:notesMasterIdLst>
    <p:notesMasterId r:id="rId118"/>
  </p:notesMasterIdLst>
  <p:sldIdLst>
    <p:sldId id="256" r:id="rId2"/>
    <p:sldId id="257" r:id="rId3"/>
    <p:sldId id="261" r:id="rId4"/>
    <p:sldId id="262" r:id="rId5"/>
    <p:sldId id="258" r:id="rId6"/>
    <p:sldId id="260" r:id="rId7"/>
    <p:sldId id="371" r:id="rId8"/>
    <p:sldId id="259"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37E6F0-670B-4382-9758-BCF71B45C2CF}" type="datetimeFigureOut">
              <a:rPr lang="zh-CN" altLang="en-US" smtClean="0"/>
              <a:pPr/>
              <a:t>2015/3/31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4B5EA2-2331-4D8D-918E-16A0DD9D931C}" type="slidenum">
              <a:rPr lang="zh-CN" altLang="en-US" smtClean="0"/>
              <a:pPr/>
              <a:t>‹#›</a:t>
            </a:fld>
            <a:endParaRPr lang="zh-CN" altLang="en-US"/>
          </a:p>
        </p:txBody>
      </p:sp>
    </p:spTree>
    <p:extLst>
      <p:ext uri="{BB962C8B-B14F-4D97-AF65-F5344CB8AC3E}">
        <p14:creationId xmlns:p14="http://schemas.microsoft.com/office/powerpoint/2010/main" val="226848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89F320D-2F23-433C-8E79-FBC7389D4749}" type="datetime1">
              <a:rPr lang="zh-CN" altLang="en-US" smtClean="0"/>
              <a:pPr/>
              <a:t>2015/3/31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9F1F01-B831-4CA0-BAE8-1B5D30B6EABA}" type="datetime1">
              <a:rPr lang="zh-CN" altLang="en-US" smtClean="0"/>
              <a:pPr/>
              <a:t>2015/3/31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0E627E-38AA-458C-BC06-DDBC0BB7A136}" type="datetime1">
              <a:rPr lang="zh-CN" altLang="en-US" smtClean="0"/>
              <a:pPr/>
              <a:t>2015/3/31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7B2E32-89DF-4B6A-9121-87236B57CF3F}" type="datetime1">
              <a:rPr lang="zh-CN" altLang="en-US" smtClean="0"/>
              <a:pPr/>
              <a:t>2015/3/31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AD39984-247D-47C4-8FE8-9F2FC2F4EC0C}" type="datetime1">
              <a:rPr lang="zh-CN" altLang="en-US" smtClean="0"/>
              <a:pPr/>
              <a:t>2015/3/31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8BBF01A-CD87-4830-B5DB-8C94E445ABD4}" type="datetime1">
              <a:rPr lang="zh-CN" altLang="en-US" smtClean="0"/>
              <a:pPr/>
              <a:t>2015/3/31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F8E111D-E61A-41DA-AC23-E5EAD3157690}" type="datetime1">
              <a:rPr lang="zh-CN" altLang="en-US" smtClean="0"/>
              <a:pPr/>
              <a:t>2015/3/31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ED47DBA-C0E8-4C59-9E60-076A1923A62F}" type="datetime1">
              <a:rPr lang="zh-CN" altLang="en-US" smtClean="0"/>
              <a:pPr/>
              <a:t>2015/3/31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E426AE-FE0A-4217-9B98-3B217AB032E3}" type="datetime1">
              <a:rPr lang="zh-CN" altLang="en-US" smtClean="0"/>
              <a:pPr/>
              <a:t>2015/3/31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09A7E10-0791-4B6A-9107-59EF963BB8E3}" type="datetime1">
              <a:rPr lang="zh-CN" altLang="en-US" smtClean="0"/>
              <a:pPr/>
              <a:t>2015/3/31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8FEE32B-0B85-4AD7-BB7B-E058D900CEDB}" type="datetime1">
              <a:rPr lang="zh-CN" altLang="en-US" smtClean="0"/>
              <a:pPr/>
              <a:t>2015/3/31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1DEBD-FE09-4420-A0B9-C2342CCECFC8}" type="datetime1">
              <a:rPr lang="zh-CN" altLang="en-US" smtClean="0"/>
              <a:pPr/>
              <a:t>2015/3/31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jpeg"/><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35282;&#33394;&#26435;&#38480;&#35828;&#26126;.docx"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85926"/>
            <a:ext cx="9144000" cy="2786082"/>
          </a:xfrm>
          <a:prstGeom prst="rect">
            <a:avLst/>
          </a:prstGeom>
          <a:solidFill>
            <a:srgbClr val="00B0F0"/>
          </a:solidFill>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2" name="标题 1"/>
          <p:cNvSpPr>
            <a:spLocks noGrp="1"/>
          </p:cNvSpPr>
          <p:nvPr>
            <p:ph type="ctrTitle"/>
          </p:nvPr>
        </p:nvSpPr>
        <p:spPr>
          <a:xfrm>
            <a:off x="685800" y="2601917"/>
            <a:ext cx="7772400" cy="1470025"/>
          </a:xfrm>
        </p:spPr>
        <p:txBody>
          <a:bodyPr>
            <a:normAutofit fontScale="90000"/>
          </a:bodyPr>
          <a:lstStyle/>
          <a:p>
            <a:r>
              <a:rPr lang="zh-CN" altLang="en-US" b="1" dirty="0" smtClean="0">
                <a:solidFill>
                  <a:schemeClr val="bg1"/>
                </a:solidFill>
                <a:latin typeface="微软雅黑" pitchFamily="34" charset="-122"/>
                <a:ea typeface="微软雅黑" pitchFamily="34" charset="-122"/>
              </a:rPr>
              <a:t>双燃料重卡汽车业务管理</a:t>
            </a:r>
            <a:br>
              <a:rPr lang="zh-CN" altLang="en-US" b="1" dirty="0" smtClean="0">
                <a:solidFill>
                  <a:schemeClr val="bg1"/>
                </a:solidFill>
                <a:latin typeface="微软雅黑" pitchFamily="34" charset="-122"/>
                <a:ea typeface="微软雅黑" pitchFamily="34" charset="-122"/>
              </a:rPr>
            </a:br>
            <a:r>
              <a:rPr 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
            </a:r>
            <a:br>
              <a:rPr lang="en-US" altLang="zh-CN" b="1" dirty="0" smtClean="0">
                <a:solidFill>
                  <a:schemeClr val="bg1"/>
                </a:solidFill>
                <a:latin typeface="微软雅黑" pitchFamily="34" charset="-122"/>
                <a:ea typeface="微软雅黑" pitchFamily="34" charset="-122"/>
              </a:rPr>
            </a:br>
            <a:r>
              <a:rPr lang="zh-CN" altLang="en-US" sz="3100" dirty="0" smtClean="0">
                <a:solidFill>
                  <a:schemeClr val="bg1"/>
                </a:solidFill>
                <a:latin typeface="微软雅黑" pitchFamily="34" charset="-122"/>
                <a:ea typeface="微软雅黑" pitchFamily="34" charset="-122"/>
              </a:rPr>
              <a:t>系统使用说明</a:t>
            </a:r>
            <a:endParaRPr lang="zh-CN" altLang="en-US" sz="3100" dirty="0">
              <a:solidFill>
                <a:schemeClr val="bg1"/>
              </a:solidFill>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2.1. 1</a:t>
            </a:r>
            <a:r>
              <a:rPr lang="zh-CN" altLang="en-US" sz="2000" b="1" dirty="0" smtClean="0">
                <a:latin typeface="微软雅黑" pitchFamily="34" charset="-122"/>
                <a:ea typeface="微软雅黑" pitchFamily="34" charset="-122"/>
              </a:rPr>
              <a:t>个人客户</a:t>
            </a:r>
            <a:endParaRPr lang="zh-CN" altLang="en-US" sz="2000" b="1" dirty="0">
              <a:latin typeface="微软雅黑" pitchFamily="34" charset="-122"/>
              <a:ea typeface="微软雅黑" pitchFamily="34" charset="-122"/>
            </a:endParaRPr>
          </a:p>
        </p:txBody>
      </p:sp>
      <p:pic>
        <p:nvPicPr>
          <p:cNvPr id="5" name="图片 4" descr="C:\Users\lenovo\AppData\Roaming\Tencent\Users\285195938\QQ\WinTemp\RichOle\KE~Z`12PSLF1AM82(WK}`}M.jpg"/>
          <p:cNvPicPr/>
          <p:nvPr/>
        </p:nvPicPr>
        <p:blipFill>
          <a:blip r:embed="rId2"/>
          <a:srcRect/>
          <a:stretch>
            <a:fillRect/>
          </a:stretch>
        </p:blipFill>
        <p:spPr bwMode="auto">
          <a:xfrm>
            <a:off x="214282" y="1643050"/>
            <a:ext cx="8429684" cy="3214710"/>
          </a:xfrm>
          <a:prstGeom prst="rect">
            <a:avLst/>
          </a:prstGeom>
          <a:noFill/>
          <a:ln w="9525">
            <a:noFill/>
            <a:miter lim="800000"/>
            <a:headEnd/>
            <a:tailEnd/>
          </a:ln>
        </p:spPr>
      </p:pic>
      <p:sp>
        <p:nvSpPr>
          <p:cNvPr id="6" name="矩形 5"/>
          <p:cNvSpPr/>
          <p:nvPr/>
        </p:nvSpPr>
        <p:spPr>
          <a:xfrm>
            <a:off x="571472" y="857232"/>
            <a:ext cx="8143932" cy="646331"/>
          </a:xfrm>
          <a:prstGeom prst="rect">
            <a:avLst/>
          </a:prstGeom>
        </p:spPr>
        <p:txBody>
          <a:bodyPr wrap="square">
            <a:spAutoFit/>
          </a:bodyPr>
          <a:lstStyle/>
          <a:p>
            <a:r>
              <a:rPr lang="zh-CN" altLang="en-US" dirty="0" smtClean="0"/>
              <a:t>进入个人客户模块，会显示已经存在的客户信息，可根据姓名，身份证号，选择客户类别进行客户信息查询。</a:t>
            </a:r>
            <a:endParaRPr lang="zh-CN" altLang="en-US" dirty="0"/>
          </a:p>
        </p:txBody>
      </p:sp>
      <p:sp>
        <p:nvSpPr>
          <p:cNvPr id="8" name="圆角矩形 7"/>
          <p:cNvSpPr/>
          <p:nvPr/>
        </p:nvSpPr>
        <p:spPr>
          <a:xfrm>
            <a:off x="8143900" y="3214686"/>
            <a:ext cx="428628" cy="1785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7224" y="5500702"/>
            <a:ext cx="5032147" cy="369332"/>
          </a:xfrm>
          <a:prstGeom prst="rect">
            <a:avLst/>
          </a:prstGeom>
        </p:spPr>
        <p:txBody>
          <a:bodyPr wrap="none">
            <a:spAutoFit/>
          </a:bodyPr>
          <a:lstStyle/>
          <a:p>
            <a:r>
              <a:rPr lang="zh-CN" altLang="en-US" dirty="0" smtClean="0"/>
              <a:t>点击“查看”，可以查看修改此客户的详细信息</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5" descr="C:\DOCUME~1\ADMINI~1\LOCALS~1\Temp\SNAGHTML54cfab.PNG"/>
          <p:cNvPicPr>
            <a:picLocks noChangeAspect="1" noChangeArrowheads="1"/>
          </p:cNvPicPr>
          <p:nvPr/>
        </p:nvPicPr>
        <p:blipFill>
          <a:blip r:embed="rId2"/>
          <a:srcRect/>
          <a:stretch>
            <a:fillRect/>
          </a:stretch>
        </p:blipFill>
        <p:spPr bwMode="auto">
          <a:xfrm>
            <a:off x="1052536" y="1142984"/>
            <a:ext cx="6877050" cy="5476875"/>
          </a:xfrm>
          <a:prstGeom prst="rect">
            <a:avLst/>
          </a:prstGeom>
          <a:noFill/>
        </p:spPr>
      </p:pic>
      <p:pic>
        <p:nvPicPr>
          <p:cNvPr id="113667" name="Picture 3" descr="C:\DOCUME~1\ADMINI~1\LOCALS~1\Temp\SNAGHTML547640.PNG"/>
          <p:cNvPicPr>
            <a:picLocks noChangeAspect="1" noChangeArrowheads="1"/>
          </p:cNvPicPr>
          <p:nvPr/>
        </p:nvPicPr>
        <p:blipFill>
          <a:blip r:embed="rId3"/>
          <a:srcRect/>
          <a:stretch>
            <a:fillRect/>
          </a:stretch>
        </p:blipFill>
        <p:spPr bwMode="auto">
          <a:xfrm>
            <a:off x="1052536" y="1142984"/>
            <a:ext cx="6877050" cy="5476875"/>
          </a:xfrm>
          <a:prstGeom prst="rect">
            <a:avLst/>
          </a:prstGeom>
          <a:noFill/>
        </p:spPr>
      </p:pic>
      <p:pic>
        <p:nvPicPr>
          <p:cNvPr id="113671" name="Picture 7" descr="C:\DOCUME~1\ADMINI~1\LOCALS~1\Temp\SNAGHTML55d350.PNG"/>
          <p:cNvPicPr>
            <a:picLocks noChangeAspect="1" noChangeArrowheads="1"/>
          </p:cNvPicPr>
          <p:nvPr/>
        </p:nvPicPr>
        <p:blipFill>
          <a:blip r:embed="rId4"/>
          <a:srcRect/>
          <a:stretch>
            <a:fillRect/>
          </a:stretch>
        </p:blipFill>
        <p:spPr bwMode="auto">
          <a:xfrm>
            <a:off x="1071538" y="1142984"/>
            <a:ext cx="6877050" cy="5476875"/>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100</a:t>
            </a:fld>
            <a:endParaRPr lang="zh-CN" altLang="en-US"/>
          </a:p>
        </p:txBody>
      </p:sp>
      <p:sp>
        <p:nvSpPr>
          <p:cNvPr id="113665" name="Rectangle 1"/>
          <p:cNvSpPr>
            <a:spLocks noChangeArrowheads="1"/>
          </p:cNvSpPr>
          <p:nvPr/>
        </p:nvSpPr>
        <p:spPr bwMode="auto">
          <a:xfrm>
            <a:off x="500034" y="571480"/>
            <a:ext cx="750099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供货商信息查看，点击“编辑”按钮可以进行修改</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10" name="图片 9" descr="D:\Users\仕\AppData\Roaming\Tencent\Users\215717607\QQ\WinTemp\RichOle\HJ7({WX`FASNPXHSBAS{`SR.jpg"/>
          <p:cNvPicPr/>
          <p:nvPr/>
        </p:nvPicPr>
        <p:blipFill>
          <a:blip r:embed="rId5">
            <a:extLst>
              <a:ext uri="{28A0092B-C50C-407E-A947-70E740481C1C}">
                <a14:useLocalDpi xmlns:a14="http://schemas.microsoft.com/office/drawing/2010/main" val="0"/>
              </a:ext>
            </a:extLst>
          </a:blip>
          <a:srcRect/>
          <a:stretch>
            <a:fillRect/>
          </a:stretch>
        </p:blipFill>
        <p:spPr bwMode="auto">
          <a:xfrm>
            <a:off x="1571604" y="1857364"/>
            <a:ext cx="5238750" cy="4073548"/>
          </a:xfrm>
          <a:prstGeom prst="rect">
            <a:avLst/>
          </a:prstGeom>
          <a:noFill/>
          <a:ln>
            <a:noFill/>
          </a:ln>
        </p:spPr>
      </p:pic>
      <p:sp>
        <p:nvSpPr>
          <p:cNvPr id="11" name="椭圆 10"/>
          <p:cNvSpPr/>
          <p:nvPr/>
        </p:nvSpPr>
        <p:spPr>
          <a:xfrm>
            <a:off x="7000892" y="1785926"/>
            <a:ext cx="928694" cy="571504"/>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ctr"/>
            <a:endParaRPr lang="zh-CN"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wipe(down)">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71"/>
                                        </p:tgtEl>
                                        <p:attrNameLst>
                                          <p:attrName>style.visibility</p:attrName>
                                        </p:attrNameLst>
                                      </p:cBhvr>
                                      <p:to>
                                        <p:strVal val="visible"/>
                                      </p:to>
                                    </p:set>
                                    <p:animEffect transition="in" filter="blinds(horizontal)">
                                      <p:cBhvr>
                                        <p:cTn id="12" dur="500"/>
                                        <p:tgtEl>
                                          <p:spTgt spid="11367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101</a:t>
            </a:fld>
            <a:endParaRPr lang="zh-CN" altLang="en-US"/>
          </a:p>
        </p:txBody>
      </p:sp>
      <p:sp>
        <p:nvSpPr>
          <p:cNvPr id="5" name="矩形 4"/>
          <p:cNvSpPr/>
          <p:nvPr/>
        </p:nvSpPr>
        <p:spPr>
          <a:xfrm>
            <a:off x="571472" y="428604"/>
            <a:ext cx="2146742" cy="400110"/>
          </a:xfrm>
          <a:prstGeom prst="rect">
            <a:avLst/>
          </a:prstGeom>
        </p:spPr>
        <p:txBody>
          <a:bodyPr wrap="none">
            <a:spAutoFit/>
          </a:bodyPr>
          <a:lstStyle/>
          <a:p>
            <a:r>
              <a:rPr lang="en-US" sz="2000" b="1" dirty="0" smtClean="0">
                <a:latin typeface="微软雅黑" pitchFamily="34" charset="-122"/>
                <a:ea typeface="微软雅黑" pitchFamily="34" charset="-122"/>
              </a:rPr>
              <a:t>2.7.10  </a:t>
            </a:r>
            <a:r>
              <a:rPr lang="zh-CN" altLang="en-US" sz="2000" b="1" dirty="0" smtClean="0">
                <a:latin typeface="微软雅黑" pitchFamily="34" charset="-122"/>
                <a:ea typeface="微软雅黑" pitchFamily="34" charset="-122"/>
              </a:rPr>
              <a:t>运输合同</a:t>
            </a:r>
            <a:endParaRPr lang="zh-CN" altLang="en-US" sz="2000" b="1" dirty="0">
              <a:latin typeface="微软雅黑" pitchFamily="34" charset="-122"/>
              <a:ea typeface="微软雅黑" pitchFamily="34" charset="-122"/>
            </a:endParaRPr>
          </a:p>
        </p:txBody>
      </p:sp>
      <p:sp>
        <p:nvSpPr>
          <p:cNvPr id="115713" name="Rectangle 1"/>
          <p:cNvSpPr>
            <a:spLocks noChangeArrowheads="1"/>
          </p:cNvSpPr>
          <p:nvPr/>
        </p:nvSpPr>
        <p:spPr bwMode="auto">
          <a:xfrm>
            <a:off x="785786" y="928670"/>
            <a:ext cx="521497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功能：对</a:t>
            </a:r>
            <a:r>
              <a:rPr lang="zh-CN" altLang="en-US" dirty="0" smtClean="0">
                <a:latin typeface="微软雅黑" pitchFamily="34" charset="-122"/>
                <a:ea typeface="微软雅黑" pitchFamily="34" charset="-122"/>
                <a:cs typeface="Times New Roman" pitchFamily="18" charset="0"/>
              </a:rPr>
              <a:t>运输合同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进行记录</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7" name="图片 6" descr="D:\Users\仕\AppData\Roaming\Tencent\Users\215717607\QQ\WinTemp\RichOle\H[QG[$W6(QH`B~0BFMDI]`1.jpg"/>
          <p:cNvPicPr/>
          <p:nvPr/>
        </p:nvPicPr>
        <p:blipFill>
          <a:blip r:embed="rId2">
            <a:extLst>
              <a:ext uri="{28A0092B-C50C-407E-A947-70E740481C1C}">
                <a14:useLocalDpi xmlns:a14="http://schemas.microsoft.com/office/drawing/2010/main" val="0"/>
              </a:ext>
            </a:extLst>
          </a:blip>
          <a:srcRect/>
          <a:stretch>
            <a:fillRect/>
          </a:stretch>
        </p:blipFill>
        <p:spPr bwMode="auto">
          <a:xfrm>
            <a:off x="4714876" y="214290"/>
            <a:ext cx="1222365" cy="1571612"/>
          </a:xfrm>
          <a:prstGeom prst="rect">
            <a:avLst/>
          </a:prstGeom>
          <a:noFill/>
          <a:ln>
            <a:noFill/>
          </a:ln>
        </p:spPr>
      </p:pic>
      <p:pic>
        <p:nvPicPr>
          <p:cNvPr id="115714" name="Picture 2"/>
          <p:cNvPicPr>
            <a:picLocks noChangeAspect="1" noChangeArrowheads="1"/>
          </p:cNvPicPr>
          <p:nvPr/>
        </p:nvPicPr>
        <p:blipFill>
          <a:blip r:embed="rId3"/>
          <a:srcRect/>
          <a:stretch>
            <a:fillRect/>
          </a:stretch>
        </p:blipFill>
        <p:spPr bwMode="auto">
          <a:xfrm>
            <a:off x="100017" y="2095500"/>
            <a:ext cx="8901139" cy="23336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102</a:t>
            </a:fld>
            <a:endParaRPr lang="zh-CN" altLang="en-US"/>
          </a:p>
        </p:txBody>
      </p:sp>
      <p:pic>
        <p:nvPicPr>
          <p:cNvPr id="5" name="图片 4" descr="D:\Users\仕\AppData\Roaming\Tencent\Users\215717607\QQ\WinTemp\RichOle\3XCSCB$FPDM1EPK}]JT8MPD.jpg"/>
          <p:cNvPicPr/>
          <p:nvPr/>
        </p:nvPicPr>
        <p:blipFill>
          <a:blip r:embed="rId2">
            <a:extLst>
              <a:ext uri="{28A0092B-C50C-407E-A947-70E740481C1C}">
                <a14:useLocalDpi xmlns:a14="http://schemas.microsoft.com/office/drawing/2010/main" val="0"/>
              </a:ext>
            </a:extLst>
          </a:blip>
          <a:srcRect/>
          <a:stretch>
            <a:fillRect/>
          </a:stretch>
        </p:blipFill>
        <p:spPr bwMode="auto">
          <a:xfrm>
            <a:off x="1738312" y="1186410"/>
            <a:ext cx="5667375" cy="4485179"/>
          </a:xfrm>
          <a:prstGeom prst="rect">
            <a:avLst/>
          </a:prstGeom>
          <a:noFill/>
          <a:ln>
            <a:noFill/>
          </a:ln>
        </p:spPr>
      </p:pic>
      <p:sp>
        <p:nvSpPr>
          <p:cNvPr id="6" name="TextBox 5"/>
          <p:cNvSpPr txBox="1"/>
          <p:nvPr/>
        </p:nvSpPr>
        <p:spPr>
          <a:xfrm>
            <a:off x="785786" y="571480"/>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新建运输合同</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103</a:t>
            </a:fld>
            <a:endParaRPr lang="zh-CN" altLang="en-US"/>
          </a:p>
        </p:txBody>
      </p:sp>
      <p:sp>
        <p:nvSpPr>
          <p:cNvPr id="5" name="矩形 4"/>
          <p:cNvSpPr/>
          <p:nvPr/>
        </p:nvSpPr>
        <p:spPr>
          <a:xfrm>
            <a:off x="357158" y="428604"/>
            <a:ext cx="6643734" cy="984885"/>
          </a:xfrm>
          <a:prstGeom prst="rect">
            <a:avLst/>
          </a:prstGeom>
        </p:spPr>
        <p:txBody>
          <a:bodyPr wrap="square">
            <a:spAutoFit/>
          </a:bodyPr>
          <a:lstStyle/>
          <a:p>
            <a:r>
              <a:rPr lang="en-US" sz="2000" b="1" dirty="0" smtClean="0">
                <a:latin typeface="微软雅黑" pitchFamily="34" charset="-122"/>
                <a:ea typeface="微软雅黑" pitchFamily="34" charset="-122"/>
              </a:rPr>
              <a:t>2.8</a:t>
            </a:r>
            <a:r>
              <a:rPr lang="zh-CN" altLang="en-US" sz="2000" b="1" dirty="0" smtClean="0">
                <a:latin typeface="微软雅黑" pitchFamily="34" charset="-122"/>
                <a:ea typeface="微软雅黑" pitchFamily="34" charset="-122"/>
              </a:rPr>
              <a:t>库存管理</a:t>
            </a:r>
            <a:endParaRPr lang="en-US" altLang="zh-CN" sz="2000" b="1" dirty="0" smtClean="0">
              <a:latin typeface="微软雅黑" pitchFamily="34" charset="-122"/>
              <a:ea typeface="微软雅黑" pitchFamily="34" charset="-122"/>
            </a:endParaRPr>
          </a:p>
          <a:p>
            <a:endParaRPr lang="zh-CN" altLang="en-US" sz="2000"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本模块涉及操作人为“库管人员”与“库管负责人”</a:t>
            </a:r>
            <a:endParaRPr lang="zh-CN" altLang="en-US" dirty="0">
              <a:latin typeface="微软雅黑" pitchFamily="34" charset="-122"/>
              <a:ea typeface="微软雅黑" pitchFamily="34" charset="-122"/>
            </a:endParaRPr>
          </a:p>
        </p:txBody>
      </p:sp>
      <p:pic>
        <p:nvPicPr>
          <p:cNvPr id="116738" name="Picture 2"/>
          <p:cNvPicPr>
            <a:picLocks noChangeAspect="1" noChangeArrowheads="1"/>
          </p:cNvPicPr>
          <p:nvPr/>
        </p:nvPicPr>
        <p:blipFill>
          <a:blip r:embed="rId2"/>
          <a:srcRect/>
          <a:stretch>
            <a:fillRect/>
          </a:stretch>
        </p:blipFill>
        <p:spPr bwMode="auto">
          <a:xfrm>
            <a:off x="357158" y="1643050"/>
            <a:ext cx="8572528" cy="14563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104</a:t>
            </a:fld>
            <a:endParaRPr lang="zh-CN" altLang="en-US"/>
          </a:p>
        </p:txBody>
      </p:sp>
      <p:sp>
        <p:nvSpPr>
          <p:cNvPr id="3" name="矩形 2"/>
          <p:cNvSpPr/>
          <p:nvPr/>
        </p:nvSpPr>
        <p:spPr>
          <a:xfrm>
            <a:off x="500034" y="571480"/>
            <a:ext cx="1834156" cy="400110"/>
          </a:xfrm>
          <a:prstGeom prst="rect">
            <a:avLst/>
          </a:prstGeom>
        </p:spPr>
        <p:txBody>
          <a:bodyPr wrap="none">
            <a:spAutoFit/>
          </a:bodyPr>
          <a:lstStyle/>
          <a:p>
            <a:r>
              <a:rPr lang="en-US" sz="2000" b="1" dirty="0" smtClean="0">
                <a:latin typeface="微软雅黑" pitchFamily="34" charset="-122"/>
                <a:ea typeface="微软雅黑" pitchFamily="34" charset="-122"/>
              </a:rPr>
              <a:t>2.8.1</a:t>
            </a:r>
            <a:r>
              <a:rPr lang="zh-CN" altLang="en-US" sz="2000" b="1" dirty="0" smtClean="0">
                <a:latin typeface="微软雅黑" pitchFamily="34" charset="-122"/>
                <a:ea typeface="微软雅黑" pitchFamily="34" charset="-122"/>
              </a:rPr>
              <a:t>类别管理</a:t>
            </a:r>
            <a:endParaRPr lang="zh-CN" altLang="en-US" sz="2000" b="1" dirty="0">
              <a:latin typeface="微软雅黑" pitchFamily="34" charset="-122"/>
              <a:ea typeface="微软雅黑" pitchFamily="34" charset="-122"/>
            </a:endParaRPr>
          </a:p>
        </p:txBody>
      </p:sp>
      <p:pic>
        <p:nvPicPr>
          <p:cNvPr id="5" name="图片 4" descr="D:\Users\仕\AppData\Roaming\Tencent\Users\215717607\QQ\WinTemp\RichOle\I}1E0XGK9R%BP5$}NE1$ATQ.jpg"/>
          <p:cNvPicPr/>
          <p:nvPr/>
        </p:nvPicPr>
        <p:blipFill>
          <a:blip r:embed="rId2">
            <a:extLst>
              <a:ext uri="{28A0092B-C50C-407E-A947-70E740481C1C}">
                <a14:useLocalDpi xmlns:a14="http://schemas.microsoft.com/office/drawing/2010/main" val="0"/>
              </a:ext>
            </a:extLst>
          </a:blip>
          <a:srcRect/>
          <a:stretch>
            <a:fillRect/>
          </a:stretch>
        </p:blipFill>
        <p:spPr bwMode="auto">
          <a:xfrm>
            <a:off x="3643306" y="1071546"/>
            <a:ext cx="4657725" cy="4838700"/>
          </a:xfrm>
          <a:prstGeom prst="rect">
            <a:avLst/>
          </a:prstGeom>
          <a:noFill/>
          <a:ln>
            <a:noFill/>
          </a:ln>
        </p:spPr>
      </p:pic>
      <p:pic>
        <p:nvPicPr>
          <p:cNvPr id="117763" name="Picture 3"/>
          <p:cNvPicPr>
            <a:picLocks noChangeAspect="1" noChangeArrowheads="1"/>
          </p:cNvPicPr>
          <p:nvPr/>
        </p:nvPicPr>
        <p:blipFill>
          <a:blip r:embed="rId3"/>
          <a:srcRect b="5525"/>
          <a:stretch>
            <a:fillRect/>
          </a:stretch>
        </p:blipFill>
        <p:spPr bwMode="auto">
          <a:xfrm>
            <a:off x="823906" y="1043007"/>
            <a:ext cx="2819400" cy="4886323"/>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105</a:t>
            </a:fld>
            <a:endParaRPr lang="zh-CN" altLang="en-US"/>
          </a:p>
        </p:txBody>
      </p:sp>
      <p:sp>
        <p:nvSpPr>
          <p:cNvPr id="118785" name="Rectangle 1"/>
          <p:cNvSpPr>
            <a:spLocks noChangeArrowheads="1"/>
          </p:cNvSpPr>
          <p:nvPr/>
        </p:nvSpPr>
        <p:spPr bwMode="auto">
          <a:xfrm>
            <a:off x="357158" y="500042"/>
            <a:ext cx="857256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节点类型分为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类别节点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货物节点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套件节点</a:t>
            </a:r>
            <a:endPar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上级类别：该节点属于哪个父节点，可以进行更改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类别顺序：在左侧树中的排列顺序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对于节点属性为</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货物或者套件的货物</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需要选择是否进行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唯一编</a:t>
            </a:r>
            <a:r>
              <a:rPr lang="zh-CN" altLang="en-US" dirty="0" smtClean="0">
                <a:solidFill>
                  <a:srgbClr val="FF0000"/>
                </a:solidFill>
                <a:latin typeface="微软雅黑" pitchFamily="34" charset="-122"/>
                <a:ea typeface="微软雅黑" pitchFamily="34" charset="-122"/>
                <a:cs typeface="Times New Roman" pitchFamily="18" charset="0"/>
              </a:rPr>
              <a:t>码</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唯一编码</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适用于贵重物品，方便以后对货物进行追踪</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对于货物或者套件可以进行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库存预警</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，在采购负责人的采购申请界面会予以显示，方便进行采购估计。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“保存”按钮：（略）</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“编辑”按钮：对节点进行编辑修改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“新增”按钮：在该节点下添加新的子节点。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“打印条码”按钮：调用打印机打印条码，此按钮只适用于</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非唯一编码货物</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唯一编码货物的条码打印见后文。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106</a:t>
            </a:fld>
            <a:endParaRPr lang="zh-CN" altLang="en-US" dirty="0"/>
          </a:p>
        </p:txBody>
      </p:sp>
      <p:sp>
        <p:nvSpPr>
          <p:cNvPr id="3" name="矩形 2"/>
          <p:cNvSpPr/>
          <p:nvPr/>
        </p:nvSpPr>
        <p:spPr>
          <a:xfrm>
            <a:off x="571472" y="428604"/>
            <a:ext cx="1475084" cy="400110"/>
          </a:xfrm>
          <a:prstGeom prst="rect">
            <a:avLst/>
          </a:prstGeom>
        </p:spPr>
        <p:txBody>
          <a:bodyPr wrap="none">
            <a:spAutoFit/>
          </a:bodyPr>
          <a:lstStyle/>
          <a:p>
            <a:r>
              <a:rPr lang="en-US" sz="2000" b="1" dirty="0" smtClean="0">
                <a:latin typeface="微软雅黑" pitchFamily="34" charset="-122"/>
                <a:ea typeface="微软雅黑" pitchFamily="34" charset="-122"/>
              </a:rPr>
              <a:t>2.8.2  </a:t>
            </a:r>
            <a:r>
              <a:rPr lang="zh-CN" altLang="en-US" sz="2000" b="1" dirty="0" smtClean="0">
                <a:latin typeface="微软雅黑" pitchFamily="34" charset="-122"/>
                <a:ea typeface="微软雅黑" pitchFamily="34" charset="-122"/>
              </a:rPr>
              <a:t>入库</a:t>
            </a:r>
            <a:endParaRPr lang="zh-CN" altLang="en-US" sz="2000" b="1" dirty="0">
              <a:latin typeface="微软雅黑" pitchFamily="34" charset="-122"/>
              <a:ea typeface="微软雅黑" pitchFamily="34" charset="-122"/>
            </a:endParaRPr>
          </a:p>
        </p:txBody>
      </p:sp>
      <p:sp>
        <p:nvSpPr>
          <p:cNvPr id="4" name="TextBox 3"/>
          <p:cNvSpPr txBox="1"/>
          <p:nvPr/>
        </p:nvSpPr>
        <p:spPr>
          <a:xfrm>
            <a:off x="857224" y="785794"/>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新建入库单</a:t>
            </a:r>
          </a:p>
        </p:txBody>
      </p:sp>
      <p:pic>
        <p:nvPicPr>
          <p:cNvPr id="5" name="图片 4" descr="D:\Users\仕\AppData\Roaming\Tencent\Users\215717607\QQ\WinTemp\RichOle\M`4W5XFL`}F@2IRI65%ID6Y.jpg"/>
          <p:cNvPicPr/>
          <p:nvPr/>
        </p:nvPicPr>
        <p:blipFill>
          <a:blip r:embed="rId2">
            <a:extLst>
              <a:ext uri="{28A0092B-C50C-407E-A947-70E740481C1C}">
                <a14:useLocalDpi xmlns:a14="http://schemas.microsoft.com/office/drawing/2010/main" val="0"/>
              </a:ext>
            </a:extLst>
          </a:blip>
          <a:srcRect/>
          <a:stretch>
            <a:fillRect/>
          </a:stretch>
        </p:blipFill>
        <p:spPr bwMode="auto">
          <a:xfrm>
            <a:off x="428596" y="1142984"/>
            <a:ext cx="7786742" cy="4286280"/>
          </a:xfrm>
          <a:prstGeom prst="rect">
            <a:avLst/>
          </a:prstGeom>
          <a:noFill/>
          <a:ln>
            <a:noFill/>
          </a:ln>
        </p:spPr>
      </p:pic>
      <p:sp>
        <p:nvSpPr>
          <p:cNvPr id="89089" name="Rectangle 1"/>
          <p:cNvSpPr>
            <a:spLocks noChangeArrowheads="1"/>
          </p:cNvSpPr>
          <p:nvPr/>
        </p:nvSpPr>
        <p:spPr bwMode="auto">
          <a:xfrm>
            <a:off x="714348" y="5380672"/>
            <a:ext cx="5000628"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单据号：根据日期时间自动生成</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日期：选择入库日期</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供应商：选择供应商</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中间的两个按钮</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手动添加入库</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扫码添加入库</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手动添加入库：点击之后“选择”按钮会点亮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107</a:t>
            </a:fld>
            <a:endParaRPr lang="zh-CN" altLang="en-US"/>
          </a:p>
        </p:txBody>
      </p:sp>
      <p:pic>
        <p:nvPicPr>
          <p:cNvPr id="3" name="图片 2" descr="D:\Users\仕\AppData\Roaming\Tencent\Users\215717607\QQ\WinTemp\RichOle\A4SVXE(3R9P`35H6I0I@3[C.jpg"/>
          <p:cNvPicPr/>
          <p:nvPr/>
        </p:nvPicPr>
        <p:blipFill>
          <a:blip r:embed="rId2">
            <a:extLst>
              <a:ext uri="{28A0092B-C50C-407E-A947-70E740481C1C}">
                <a14:useLocalDpi xmlns:a14="http://schemas.microsoft.com/office/drawing/2010/main" val="0"/>
              </a:ext>
            </a:extLst>
          </a:blip>
          <a:srcRect/>
          <a:stretch>
            <a:fillRect/>
          </a:stretch>
        </p:blipFill>
        <p:spPr bwMode="auto">
          <a:xfrm>
            <a:off x="500034" y="428604"/>
            <a:ext cx="2819400" cy="5848350"/>
          </a:xfrm>
          <a:prstGeom prst="rect">
            <a:avLst/>
          </a:prstGeom>
          <a:noFill/>
          <a:ln>
            <a:noFill/>
          </a:ln>
        </p:spPr>
      </p:pic>
      <p:sp>
        <p:nvSpPr>
          <p:cNvPr id="121857" name="Rectangle 1"/>
          <p:cNvSpPr>
            <a:spLocks noChangeArrowheads="1"/>
          </p:cNvSpPr>
          <p:nvPr/>
        </p:nvSpPr>
        <p:spPr bwMode="auto">
          <a:xfrm>
            <a:off x="3357554" y="642918"/>
            <a:ext cx="5786446"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选择需要入库的物品，点击确定。</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物品的基本信息会进行自动填充。</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需要自己填写的内容为数量，单价，库位号</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填写完毕之后，点击添加。</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此时条码机中会打印条码，请贴于物品上，进行标识。</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注：当选择物品为唯一编码的物品时（设置处在</a:t>
            </a:r>
            <a:r>
              <a:rPr kumimoji="0" lang="zh-CN"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类别管理</a:t>
            </a: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参见上文），会弹出下弹出框。</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p:txBody>
      </p:sp>
      <p:pic>
        <p:nvPicPr>
          <p:cNvPr id="5" name="图片 4" descr="D:\Users\仕\AppData\Roaming\Tencent\Users\215717607\QQ\WinTemp\RichOle\3X4(KI%BLX@@MCIS)P`F9B2.jpg"/>
          <p:cNvPicPr/>
          <p:nvPr/>
        </p:nvPicPr>
        <p:blipFill>
          <a:blip r:embed="rId3">
            <a:extLst>
              <a:ext uri="{28A0092B-C50C-407E-A947-70E740481C1C}">
                <a14:useLocalDpi xmlns:a14="http://schemas.microsoft.com/office/drawing/2010/main" val="0"/>
              </a:ext>
            </a:extLst>
          </a:blip>
          <a:srcRect/>
          <a:stretch>
            <a:fillRect/>
          </a:stretch>
        </p:blipFill>
        <p:spPr bwMode="auto">
          <a:xfrm>
            <a:off x="3995755" y="3014673"/>
            <a:ext cx="3076575" cy="19145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108</a:t>
            </a:fld>
            <a:endParaRPr lang="zh-CN" altLang="en-US"/>
          </a:p>
        </p:txBody>
      </p:sp>
      <p:sp>
        <p:nvSpPr>
          <p:cNvPr id="3" name="矩形 2"/>
          <p:cNvSpPr/>
          <p:nvPr/>
        </p:nvSpPr>
        <p:spPr>
          <a:xfrm>
            <a:off x="285720" y="357166"/>
            <a:ext cx="8429684" cy="646331"/>
          </a:xfrm>
          <a:prstGeom prst="rect">
            <a:avLst/>
          </a:prstGeom>
        </p:spPr>
        <p:txBody>
          <a:bodyPr wrap="square">
            <a:spAutoFit/>
          </a:bodyPr>
          <a:lstStyle/>
          <a:p>
            <a:r>
              <a:rPr lang="zh-CN" altLang="en-US" dirty="0" smtClean="0">
                <a:latin typeface="微软雅黑" pitchFamily="34" charset="-122"/>
                <a:ea typeface="微软雅黑" pitchFamily="34" charset="-122"/>
              </a:rPr>
              <a:t>扫码添加入库：点击扫码添加入库之后，光标会在条码栏闪动，此时所要做的操作是，手持扫描枪，扫描物品条码，系统会自动识别并添加到下栏，无需人为输入。</a:t>
            </a:r>
            <a:endParaRPr lang="zh-CN" altLang="en-US" dirty="0">
              <a:latin typeface="微软雅黑" pitchFamily="34" charset="-122"/>
              <a:ea typeface="微软雅黑" pitchFamily="34" charset="-122"/>
            </a:endParaRPr>
          </a:p>
        </p:txBody>
      </p:sp>
      <p:sp>
        <p:nvSpPr>
          <p:cNvPr id="4" name="TextBox 3"/>
          <p:cNvSpPr txBox="1"/>
          <p:nvPr/>
        </p:nvSpPr>
        <p:spPr>
          <a:xfrm>
            <a:off x="428596" y="1428736"/>
            <a:ext cx="780213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注：扫码入库只适用于非唯一编码的物品。唯一编码的物品只能手动入库。</a:t>
            </a:r>
          </a:p>
        </p:txBody>
      </p:sp>
      <p:pic>
        <p:nvPicPr>
          <p:cNvPr id="5" name="图片 4" descr="D:\Users\仕\AppData\Roaming\Tencent\Users\215717607\QQ\WinTemp\RichOle\EL24~L){3%~MJ8}[X4%_9RW.jpg"/>
          <p:cNvPicPr/>
          <p:nvPr/>
        </p:nvPicPr>
        <p:blipFill>
          <a:blip r:embed="rId2">
            <a:extLst>
              <a:ext uri="{28A0092B-C50C-407E-A947-70E740481C1C}">
                <a14:useLocalDpi xmlns:a14="http://schemas.microsoft.com/office/drawing/2010/main" val="0"/>
              </a:ext>
            </a:extLst>
          </a:blip>
          <a:srcRect/>
          <a:stretch>
            <a:fillRect/>
          </a:stretch>
        </p:blipFill>
        <p:spPr bwMode="auto">
          <a:xfrm>
            <a:off x="857224" y="2143116"/>
            <a:ext cx="7500990" cy="200026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109</a:t>
            </a:fld>
            <a:endParaRPr lang="zh-CN" altLang="en-US"/>
          </a:p>
        </p:txBody>
      </p:sp>
      <p:sp>
        <p:nvSpPr>
          <p:cNvPr id="3" name="矩形 2"/>
          <p:cNvSpPr/>
          <p:nvPr/>
        </p:nvSpPr>
        <p:spPr>
          <a:xfrm>
            <a:off x="428596" y="357166"/>
            <a:ext cx="1988045" cy="400110"/>
          </a:xfrm>
          <a:prstGeom prst="rect">
            <a:avLst/>
          </a:prstGeom>
        </p:spPr>
        <p:txBody>
          <a:bodyPr wrap="none">
            <a:spAutoFit/>
          </a:bodyPr>
          <a:lstStyle/>
          <a:p>
            <a:r>
              <a:rPr lang="en-US" sz="2000" b="1" dirty="0" smtClean="0">
                <a:latin typeface="微软雅黑" pitchFamily="34" charset="-122"/>
                <a:ea typeface="微软雅黑" pitchFamily="34" charset="-122"/>
              </a:rPr>
              <a:t>2.8.3  </a:t>
            </a:r>
            <a:r>
              <a:rPr lang="zh-CN" altLang="en-US" sz="2000" b="1" dirty="0" smtClean="0">
                <a:latin typeface="微软雅黑" pitchFamily="34" charset="-122"/>
                <a:ea typeface="微软雅黑" pitchFamily="34" charset="-122"/>
              </a:rPr>
              <a:t>入库记录</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EXFHVAV8~W0XFM%_4}){18Q.jpg"/>
          <p:cNvPicPr/>
          <p:nvPr/>
        </p:nvPicPr>
        <p:blipFill>
          <a:blip r:embed="rId2">
            <a:extLst>
              <a:ext uri="{28A0092B-C50C-407E-A947-70E740481C1C}">
                <a14:useLocalDpi xmlns:a14="http://schemas.microsoft.com/office/drawing/2010/main" val="0"/>
              </a:ext>
            </a:extLst>
          </a:blip>
          <a:srcRect/>
          <a:stretch>
            <a:fillRect/>
          </a:stretch>
        </p:blipFill>
        <p:spPr bwMode="auto">
          <a:xfrm>
            <a:off x="571472" y="1000108"/>
            <a:ext cx="8143932" cy="2428892"/>
          </a:xfrm>
          <a:prstGeom prst="rect">
            <a:avLst/>
          </a:prstGeom>
          <a:noFill/>
          <a:ln>
            <a:noFill/>
          </a:ln>
        </p:spPr>
      </p:pic>
      <p:sp>
        <p:nvSpPr>
          <p:cNvPr id="5" name="矩形 4"/>
          <p:cNvSpPr/>
          <p:nvPr/>
        </p:nvSpPr>
        <p:spPr>
          <a:xfrm>
            <a:off x="571472" y="3714752"/>
            <a:ext cx="2723823" cy="369332"/>
          </a:xfrm>
          <a:prstGeom prst="rect">
            <a:avLst/>
          </a:prstGeom>
        </p:spPr>
        <p:txBody>
          <a:bodyPr wrap="none">
            <a:spAutoFit/>
          </a:bodyPr>
          <a:lstStyle/>
          <a:p>
            <a:r>
              <a:rPr lang="zh-CN" altLang="en-US" dirty="0" smtClean="0"/>
              <a:t>对入库物品进行搜索查询</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571472" y="428604"/>
            <a:ext cx="7818316" cy="4714908"/>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110</a:t>
            </a:fld>
            <a:endParaRPr lang="zh-CN" altLang="en-US"/>
          </a:p>
        </p:txBody>
      </p:sp>
      <p:sp>
        <p:nvSpPr>
          <p:cNvPr id="3" name="矩形 2"/>
          <p:cNvSpPr/>
          <p:nvPr/>
        </p:nvSpPr>
        <p:spPr>
          <a:xfrm>
            <a:off x="428596" y="428604"/>
            <a:ext cx="1475084" cy="400110"/>
          </a:xfrm>
          <a:prstGeom prst="rect">
            <a:avLst/>
          </a:prstGeom>
        </p:spPr>
        <p:txBody>
          <a:bodyPr wrap="none">
            <a:spAutoFit/>
          </a:bodyPr>
          <a:lstStyle/>
          <a:p>
            <a:r>
              <a:rPr lang="en-US" sz="2000" b="1" dirty="0" smtClean="0">
                <a:latin typeface="微软雅黑" pitchFamily="34" charset="-122"/>
                <a:ea typeface="微软雅黑" pitchFamily="34" charset="-122"/>
              </a:rPr>
              <a:t>2.8.4  </a:t>
            </a:r>
            <a:r>
              <a:rPr lang="zh-CN" altLang="en-US" sz="2000" b="1" dirty="0" smtClean="0">
                <a:latin typeface="微软雅黑" pitchFamily="34" charset="-122"/>
                <a:ea typeface="微软雅黑" pitchFamily="34" charset="-122"/>
              </a:rPr>
              <a:t>出库</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Y()5J_AEB3{G9D$81E~_M.jpg"/>
          <p:cNvPicPr/>
          <p:nvPr/>
        </p:nvPicPr>
        <p:blipFill>
          <a:blip r:embed="rId2">
            <a:extLst>
              <a:ext uri="{28A0092B-C50C-407E-A947-70E740481C1C}">
                <a14:useLocalDpi xmlns:a14="http://schemas.microsoft.com/office/drawing/2010/main" val="0"/>
              </a:ext>
            </a:extLst>
          </a:blip>
          <a:srcRect/>
          <a:stretch>
            <a:fillRect/>
          </a:stretch>
        </p:blipFill>
        <p:spPr bwMode="auto">
          <a:xfrm>
            <a:off x="714348" y="928670"/>
            <a:ext cx="7572428" cy="2357454"/>
          </a:xfrm>
          <a:prstGeom prst="rect">
            <a:avLst/>
          </a:prstGeom>
          <a:noFill/>
          <a:ln>
            <a:noFill/>
          </a:ln>
        </p:spPr>
      </p:pic>
      <p:sp>
        <p:nvSpPr>
          <p:cNvPr id="5" name="矩形 4"/>
          <p:cNvSpPr/>
          <p:nvPr/>
        </p:nvSpPr>
        <p:spPr>
          <a:xfrm>
            <a:off x="642910" y="3429000"/>
            <a:ext cx="4108817" cy="369332"/>
          </a:xfrm>
          <a:prstGeom prst="rect">
            <a:avLst/>
          </a:prstGeom>
        </p:spPr>
        <p:txBody>
          <a:bodyPr wrap="none">
            <a:spAutoFit/>
          </a:bodyPr>
          <a:lstStyle/>
          <a:p>
            <a:r>
              <a:rPr lang="zh-CN" altLang="en-US" dirty="0" smtClean="0"/>
              <a:t>针对某一个出库单，点击“出库”按钮</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111</a:t>
            </a:fld>
            <a:endParaRPr lang="zh-CN" altLang="en-US"/>
          </a:p>
        </p:txBody>
      </p:sp>
      <p:pic>
        <p:nvPicPr>
          <p:cNvPr id="3" name="图片 2" descr="D:\Users\仕\AppData\Roaming\Tencent\Users\215717607\QQ\WinTemp\RichOle\BP{$1_JX40JTWU7NIT618LO.jpg"/>
          <p:cNvPicPr/>
          <p:nvPr/>
        </p:nvPicPr>
        <p:blipFill>
          <a:blip r:embed="rId2">
            <a:extLst>
              <a:ext uri="{28A0092B-C50C-407E-A947-70E740481C1C}">
                <a14:useLocalDpi xmlns:a14="http://schemas.microsoft.com/office/drawing/2010/main" val="0"/>
              </a:ext>
            </a:extLst>
          </a:blip>
          <a:srcRect/>
          <a:stretch>
            <a:fillRect/>
          </a:stretch>
        </p:blipFill>
        <p:spPr bwMode="auto">
          <a:xfrm>
            <a:off x="928662" y="1714488"/>
            <a:ext cx="7358114" cy="4286280"/>
          </a:xfrm>
          <a:prstGeom prst="rect">
            <a:avLst/>
          </a:prstGeom>
          <a:noFill/>
          <a:ln>
            <a:noFill/>
          </a:ln>
        </p:spPr>
      </p:pic>
      <p:sp>
        <p:nvSpPr>
          <p:cNvPr id="122881" name="Rectangle 1"/>
          <p:cNvSpPr>
            <a:spLocks noChangeArrowheads="1"/>
          </p:cNvSpPr>
          <p:nvPr/>
        </p:nvSpPr>
        <p:spPr bwMode="auto">
          <a:xfrm>
            <a:off x="1071538" y="714356"/>
            <a:ext cx="71438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441325"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扫码出库文本框，用扫描枪扫描物品条码，则默认出库一个物品，</a:t>
            </a:r>
            <a:r>
              <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rPr>
              <a:t>如果需要批量出库，则点击“出库”按钮。</a:t>
            </a:r>
            <a:r>
              <a:rPr kumimoji="0" lang="zh-CN" altLang="en-US" b="0" i="0" u="none" strike="noStrike" cap="none" normalizeH="0" baseline="0" dirty="0" smtClean="0">
                <a:ln>
                  <a:noFill/>
                </a:ln>
                <a:solidFill>
                  <a:schemeClr val="tx1"/>
                </a:solidFill>
                <a:effectLst/>
                <a:latin typeface="Arial" pitchFamily="34" charset="0"/>
                <a:ea typeface="宋体" pitchFamily="2" charset="-122"/>
              </a:rPr>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112</a:t>
            </a:fld>
            <a:endParaRPr lang="zh-CN" altLang="en-US"/>
          </a:p>
        </p:txBody>
      </p:sp>
      <p:pic>
        <p:nvPicPr>
          <p:cNvPr id="3" name="图片 2" descr="D:\Users\仕\AppData\Roaming\Tencent\Users\215717607\QQ\WinTemp\RichOle\E%~6~8)QPL]_FM1YV`R9)_J.jpg"/>
          <p:cNvPicPr/>
          <p:nvPr/>
        </p:nvPicPr>
        <p:blipFill>
          <a:blip r:embed="rId2">
            <a:extLst>
              <a:ext uri="{28A0092B-C50C-407E-A947-70E740481C1C}">
                <a14:useLocalDpi xmlns:a14="http://schemas.microsoft.com/office/drawing/2010/main" val="0"/>
              </a:ext>
            </a:extLst>
          </a:blip>
          <a:srcRect/>
          <a:stretch>
            <a:fillRect/>
          </a:stretch>
        </p:blipFill>
        <p:spPr bwMode="auto">
          <a:xfrm>
            <a:off x="2214546" y="928670"/>
            <a:ext cx="4095750" cy="3419475"/>
          </a:xfrm>
          <a:prstGeom prst="rect">
            <a:avLst/>
          </a:prstGeom>
          <a:noFill/>
          <a:ln>
            <a:noFill/>
          </a:ln>
        </p:spPr>
      </p:pic>
      <p:sp>
        <p:nvSpPr>
          <p:cNvPr id="4" name="矩形 3"/>
          <p:cNvSpPr/>
          <p:nvPr/>
        </p:nvSpPr>
        <p:spPr>
          <a:xfrm>
            <a:off x="1714480" y="4714884"/>
            <a:ext cx="6215106" cy="369332"/>
          </a:xfrm>
          <a:prstGeom prst="rect">
            <a:avLst/>
          </a:prstGeom>
        </p:spPr>
        <p:txBody>
          <a:bodyPr wrap="square">
            <a:spAutoFit/>
          </a:bodyPr>
          <a:lstStyle/>
          <a:p>
            <a:r>
              <a:rPr lang="zh-CN" altLang="en-US" dirty="0" smtClean="0"/>
              <a:t>弹出对话框，输入数量，点击出库按钮，则出库成功。</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113</a:t>
            </a:fld>
            <a:endParaRPr lang="zh-CN" altLang="en-US"/>
          </a:p>
        </p:txBody>
      </p:sp>
      <p:sp>
        <p:nvSpPr>
          <p:cNvPr id="3" name="矩形 2"/>
          <p:cNvSpPr/>
          <p:nvPr/>
        </p:nvSpPr>
        <p:spPr>
          <a:xfrm>
            <a:off x="642910"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2.8.5 </a:t>
            </a:r>
            <a:r>
              <a:rPr lang="zh-CN" altLang="en-US" sz="2000" b="1" dirty="0" smtClean="0">
                <a:latin typeface="微软雅黑" pitchFamily="34" charset="-122"/>
                <a:ea typeface="微软雅黑" pitchFamily="34" charset="-122"/>
              </a:rPr>
              <a:t>出库记录</a:t>
            </a:r>
            <a:endParaRPr lang="zh-CN" altLang="en-US" sz="2000" b="1" dirty="0">
              <a:latin typeface="微软雅黑" pitchFamily="34" charset="-122"/>
              <a:ea typeface="微软雅黑" pitchFamily="34" charset="-122"/>
            </a:endParaRPr>
          </a:p>
        </p:txBody>
      </p:sp>
      <p:sp>
        <p:nvSpPr>
          <p:cNvPr id="4" name="矩形 3"/>
          <p:cNvSpPr/>
          <p:nvPr/>
        </p:nvSpPr>
        <p:spPr>
          <a:xfrm>
            <a:off x="714348" y="928670"/>
            <a:ext cx="7858180" cy="369332"/>
          </a:xfrm>
          <a:prstGeom prst="rect">
            <a:avLst/>
          </a:prstGeom>
        </p:spPr>
        <p:txBody>
          <a:bodyPr wrap="square">
            <a:spAutoFit/>
          </a:bodyPr>
          <a:lstStyle/>
          <a:p>
            <a:r>
              <a:rPr lang="zh-CN" altLang="en-US" dirty="0" smtClean="0"/>
              <a:t>与入库记录模块一致，以物品为单位进行出库记录查询。</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114</a:t>
            </a:fld>
            <a:endParaRPr lang="zh-CN" altLang="en-US"/>
          </a:p>
        </p:txBody>
      </p:sp>
      <p:sp>
        <p:nvSpPr>
          <p:cNvPr id="3" name="矩形 2"/>
          <p:cNvSpPr/>
          <p:nvPr/>
        </p:nvSpPr>
        <p:spPr>
          <a:xfrm>
            <a:off x="500034" y="285728"/>
            <a:ext cx="1834156" cy="400110"/>
          </a:xfrm>
          <a:prstGeom prst="rect">
            <a:avLst/>
          </a:prstGeom>
        </p:spPr>
        <p:txBody>
          <a:bodyPr wrap="none">
            <a:spAutoFit/>
          </a:bodyPr>
          <a:lstStyle/>
          <a:p>
            <a:r>
              <a:rPr lang="en-US" sz="2000" b="1" dirty="0" smtClean="0">
                <a:latin typeface="微软雅黑" pitchFamily="34" charset="-122"/>
                <a:ea typeface="微软雅黑" pitchFamily="34" charset="-122"/>
              </a:rPr>
              <a:t>2.8.6</a:t>
            </a:r>
            <a:r>
              <a:rPr lang="zh-CN" altLang="en-US" sz="2000" b="1" dirty="0" smtClean="0">
                <a:latin typeface="微软雅黑" pitchFamily="34" charset="-122"/>
                <a:ea typeface="微软雅黑" pitchFamily="34" charset="-122"/>
              </a:rPr>
              <a:t>库存统计</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W]H)`Y2G]MD1)~5K{LL`}@W.jpg"/>
          <p:cNvPicPr/>
          <p:nvPr/>
        </p:nvPicPr>
        <p:blipFill>
          <a:blip r:embed="rId2">
            <a:extLst>
              <a:ext uri="{28A0092B-C50C-407E-A947-70E740481C1C}">
                <a14:useLocalDpi xmlns:a14="http://schemas.microsoft.com/office/drawing/2010/main" val="0"/>
              </a:ext>
            </a:extLst>
          </a:blip>
          <a:srcRect/>
          <a:stretch>
            <a:fillRect/>
          </a:stretch>
        </p:blipFill>
        <p:spPr bwMode="auto">
          <a:xfrm>
            <a:off x="357158" y="714356"/>
            <a:ext cx="7929618" cy="2571768"/>
          </a:xfrm>
          <a:prstGeom prst="rect">
            <a:avLst/>
          </a:prstGeom>
          <a:noFill/>
          <a:ln>
            <a:noFill/>
          </a:ln>
        </p:spPr>
      </p:pic>
      <p:sp>
        <p:nvSpPr>
          <p:cNvPr id="126977" name="Rectangle 1"/>
          <p:cNvSpPr>
            <a:spLocks noChangeArrowheads="1"/>
          </p:cNvSpPr>
          <p:nvPr/>
        </p:nvSpPr>
        <p:spPr bwMode="auto">
          <a:xfrm>
            <a:off x="714348" y="3357562"/>
            <a:ext cx="507209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上表通过查询物品</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显示物品当前库中数量。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descr="D:\Users\仕\AppData\Roaming\Tencent\Users\215717607\QQ\WinTemp\RichOle\%P]_F`3OH%N%J@W}L[CW)~L.jpg"/>
          <p:cNvPicPr/>
          <p:nvPr/>
        </p:nvPicPr>
        <p:blipFill>
          <a:blip r:embed="rId3">
            <a:extLst>
              <a:ext uri="{28A0092B-C50C-407E-A947-70E740481C1C}">
                <a14:useLocalDpi xmlns:a14="http://schemas.microsoft.com/office/drawing/2010/main" val="0"/>
              </a:ext>
            </a:extLst>
          </a:blip>
          <a:srcRect/>
          <a:stretch>
            <a:fillRect/>
          </a:stretch>
        </p:blipFill>
        <p:spPr bwMode="auto">
          <a:xfrm>
            <a:off x="357158" y="3786190"/>
            <a:ext cx="7929618" cy="1571636"/>
          </a:xfrm>
          <a:prstGeom prst="rect">
            <a:avLst/>
          </a:prstGeom>
          <a:noFill/>
          <a:ln>
            <a:noFill/>
          </a:ln>
        </p:spPr>
      </p:pic>
      <p:sp>
        <p:nvSpPr>
          <p:cNvPr id="7" name="矩形 6"/>
          <p:cNvSpPr/>
          <p:nvPr/>
        </p:nvSpPr>
        <p:spPr>
          <a:xfrm>
            <a:off x="714348" y="5425875"/>
            <a:ext cx="7500990" cy="646331"/>
          </a:xfrm>
          <a:prstGeom prst="rect">
            <a:avLst/>
          </a:prstGeom>
        </p:spPr>
        <p:txBody>
          <a:bodyPr wrap="square">
            <a:spAutoFit/>
          </a:bodyPr>
          <a:lstStyle/>
          <a:p>
            <a:r>
              <a:rPr lang="zh-CN" altLang="en-US" dirty="0" smtClean="0"/>
              <a:t>用于条码查询，只要输入条码中的部分内容，就可以查找的物品的完整条码，并且打印需要数量。</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115</a:t>
            </a:fld>
            <a:endParaRPr lang="zh-CN" altLang="en-US"/>
          </a:p>
        </p:txBody>
      </p:sp>
      <p:sp>
        <p:nvSpPr>
          <p:cNvPr id="3" name="矩形 2"/>
          <p:cNvSpPr/>
          <p:nvPr/>
        </p:nvSpPr>
        <p:spPr>
          <a:xfrm>
            <a:off x="500034" y="428604"/>
            <a:ext cx="1988045" cy="400110"/>
          </a:xfrm>
          <a:prstGeom prst="rect">
            <a:avLst/>
          </a:prstGeom>
        </p:spPr>
        <p:txBody>
          <a:bodyPr wrap="none">
            <a:spAutoFit/>
          </a:bodyPr>
          <a:lstStyle/>
          <a:p>
            <a:r>
              <a:rPr lang="en-US" sz="2000" b="1" dirty="0" smtClean="0">
                <a:latin typeface="微软雅黑" pitchFamily="34" charset="-122"/>
                <a:ea typeface="微软雅黑" pitchFamily="34" charset="-122"/>
              </a:rPr>
              <a:t>2.8.7  </a:t>
            </a:r>
            <a:r>
              <a:rPr lang="zh-CN" altLang="en-US" sz="2000" b="1" dirty="0" smtClean="0">
                <a:latin typeface="微软雅黑" pitchFamily="34" charset="-122"/>
                <a:ea typeface="微软雅黑" pitchFamily="34" charset="-122"/>
              </a:rPr>
              <a:t>坏件管理</a:t>
            </a:r>
            <a:endParaRPr lang="zh-CN" altLang="en-US" sz="2000" b="1" dirty="0">
              <a:latin typeface="微软雅黑" pitchFamily="34" charset="-122"/>
              <a:ea typeface="微软雅黑" pitchFamily="34" charset="-122"/>
            </a:endParaRPr>
          </a:p>
        </p:txBody>
      </p:sp>
      <p:sp>
        <p:nvSpPr>
          <p:cNvPr id="130049" name="Rectangle 1"/>
          <p:cNvSpPr>
            <a:spLocks noChangeArrowheads="1"/>
          </p:cNvSpPr>
          <p:nvPr/>
        </p:nvSpPr>
        <p:spPr bwMode="auto">
          <a:xfrm>
            <a:off x="714348" y="928670"/>
            <a:ext cx="8001056"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坏件分为：库内损坏，库外损坏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针对库内损坏，记录之后并附带出库。（在出库记录中可以查到信息）。</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库外损坏，只进行记录功能。</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5" name="图片 4" descr="D:\Users\仕\AppData\Roaming\Tencent\Users\215717607\QQ\WinTemp\RichOle\8KSM]0G)E]VLE6GCTUG2MSA.jpg"/>
          <p:cNvPicPr/>
          <p:nvPr/>
        </p:nvPicPr>
        <p:blipFill>
          <a:blip r:embed="rId2">
            <a:extLst>
              <a:ext uri="{28A0092B-C50C-407E-A947-70E740481C1C}">
                <a14:useLocalDpi xmlns:a14="http://schemas.microsoft.com/office/drawing/2010/main" val="0"/>
              </a:ext>
            </a:extLst>
          </a:blip>
          <a:srcRect/>
          <a:stretch>
            <a:fillRect/>
          </a:stretch>
        </p:blipFill>
        <p:spPr bwMode="auto">
          <a:xfrm>
            <a:off x="1000100" y="1928802"/>
            <a:ext cx="7072362" cy="3500462"/>
          </a:xfrm>
          <a:prstGeom prst="rect">
            <a:avLst/>
          </a:prstGeom>
          <a:noFill/>
          <a:ln>
            <a:noFill/>
          </a:ln>
        </p:spPr>
      </p:pic>
      <p:sp>
        <p:nvSpPr>
          <p:cNvPr id="6" name="矩形 5"/>
          <p:cNvSpPr/>
          <p:nvPr/>
        </p:nvSpPr>
        <p:spPr>
          <a:xfrm>
            <a:off x="928662" y="5643578"/>
            <a:ext cx="2723823" cy="369332"/>
          </a:xfrm>
          <a:prstGeom prst="rect">
            <a:avLst/>
          </a:prstGeom>
        </p:spPr>
        <p:txBody>
          <a:bodyPr wrap="none">
            <a:spAutoFit/>
          </a:bodyPr>
          <a:lstStyle/>
          <a:p>
            <a:r>
              <a:rPr lang="zh-CN" altLang="en-US" dirty="0" smtClean="0"/>
              <a:t>扫描物品条码，“添加”</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116</a:t>
            </a:fld>
            <a:endParaRPr lang="zh-CN" altLang="en-US"/>
          </a:p>
        </p:txBody>
      </p:sp>
      <p:sp>
        <p:nvSpPr>
          <p:cNvPr id="3" name="矩形 2"/>
          <p:cNvSpPr/>
          <p:nvPr/>
        </p:nvSpPr>
        <p:spPr>
          <a:xfrm>
            <a:off x="500034" y="428604"/>
            <a:ext cx="1755609" cy="400110"/>
          </a:xfrm>
          <a:prstGeom prst="rect">
            <a:avLst/>
          </a:prstGeom>
        </p:spPr>
        <p:txBody>
          <a:bodyPr wrap="none">
            <a:spAutoFit/>
          </a:bodyPr>
          <a:lstStyle/>
          <a:p>
            <a:r>
              <a:rPr lang="en-US" sz="2000" b="1" dirty="0" smtClean="0">
                <a:latin typeface="微软雅黑" pitchFamily="34" charset="-122"/>
                <a:ea typeface="微软雅黑" pitchFamily="34" charset="-122"/>
              </a:rPr>
              <a:t>2.9  </a:t>
            </a:r>
            <a:r>
              <a:rPr lang="zh-CN" altLang="en-US" sz="2000" b="1" dirty="0" smtClean="0">
                <a:latin typeface="微软雅黑" pitchFamily="34" charset="-122"/>
                <a:ea typeface="微软雅黑" pitchFamily="34" charset="-122"/>
              </a:rPr>
              <a:t>统计报表</a:t>
            </a:r>
            <a:endParaRPr lang="zh-CN" altLang="en-US" sz="2000" b="1" dirty="0">
              <a:latin typeface="微软雅黑" pitchFamily="34" charset="-122"/>
              <a:ea typeface="微软雅黑" pitchFamily="34" charset="-122"/>
            </a:endParaRPr>
          </a:p>
        </p:txBody>
      </p:sp>
      <p:sp>
        <p:nvSpPr>
          <p:cNvPr id="4" name="矩形 3"/>
          <p:cNvSpPr/>
          <p:nvPr/>
        </p:nvSpPr>
        <p:spPr>
          <a:xfrm>
            <a:off x="500034" y="928670"/>
            <a:ext cx="1736373" cy="369332"/>
          </a:xfrm>
          <a:prstGeom prst="rect">
            <a:avLst/>
          </a:prstGeom>
        </p:spPr>
        <p:txBody>
          <a:bodyPr wrap="none">
            <a:spAutoFit/>
          </a:bodyPr>
          <a:lstStyle/>
          <a:p>
            <a:r>
              <a:rPr lang="en-US" b="1" dirty="0" smtClean="0">
                <a:latin typeface="微软雅黑" pitchFamily="34" charset="-122"/>
                <a:ea typeface="微软雅黑" pitchFamily="34" charset="-122"/>
              </a:rPr>
              <a:t>2.9.1 </a:t>
            </a:r>
            <a:r>
              <a:rPr lang="zh-CN" altLang="en-US" b="1" dirty="0" smtClean="0">
                <a:latin typeface="微软雅黑" pitchFamily="34" charset="-122"/>
                <a:ea typeface="微软雅黑" pitchFamily="34" charset="-122"/>
              </a:rPr>
              <a:t>库存统计</a:t>
            </a:r>
            <a:endParaRPr lang="zh-CN" altLang="en-US" b="1" dirty="0">
              <a:latin typeface="微软雅黑" pitchFamily="34" charset="-122"/>
              <a:ea typeface="微软雅黑" pitchFamily="34" charset="-122"/>
            </a:endParaRPr>
          </a:p>
        </p:txBody>
      </p:sp>
      <p:pic>
        <p:nvPicPr>
          <p:cNvPr id="5" name="图片 4" descr="D:\Users\仕\AppData\Roaming\Tencent\Users\215717607\QQ\WinTemp\RichOle\3S%LJ~FS(RN(DU`(}[~)7WF.jpg"/>
          <p:cNvPicPr/>
          <p:nvPr/>
        </p:nvPicPr>
        <p:blipFill>
          <a:blip r:embed="rId2">
            <a:extLst>
              <a:ext uri="{28A0092B-C50C-407E-A947-70E740481C1C}">
                <a14:useLocalDpi xmlns:a14="http://schemas.microsoft.com/office/drawing/2010/main" val="0"/>
              </a:ext>
            </a:extLst>
          </a:blip>
          <a:srcRect/>
          <a:stretch>
            <a:fillRect/>
          </a:stretch>
        </p:blipFill>
        <p:spPr bwMode="auto">
          <a:xfrm>
            <a:off x="571472" y="1571612"/>
            <a:ext cx="8001056" cy="18573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55123" y="428604"/>
            <a:ext cx="687880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点击左侧的</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添加按钮</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，输入新的客户信息，会出现如下界面：</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857224" y="1000108"/>
            <a:ext cx="6929486" cy="4357718"/>
          </a:xfrm>
          <a:prstGeom prst="rect">
            <a:avLst/>
          </a:prstGeom>
          <a:noFill/>
          <a:ln w="9525">
            <a:noFill/>
            <a:miter lim="800000"/>
            <a:headEnd/>
            <a:tailEnd/>
          </a:ln>
        </p:spPr>
      </p:pic>
      <p:sp>
        <p:nvSpPr>
          <p:cNvPr id="7" name="矩形 6"/>
          <p:cNvSpPr/>
          <p:nvPr/>
        </p:nvSpPr>
        <p:spPr>
          <a:xfrm>
            <a:off x="714348" y="5429264"/>
            <a:ext cx="7858180" cy="646331"/>
          </a:xfrm>
          <a:prstGeom prst="rect">
            <a:avLst/>
          </a:prstGeom>
        </p:spPr>
        <p:txBody>
          <a:bodyPr wrap="square">
            <a:spAutoFit/>
          </a:bodyPr>
          <a:lstStyle/>
          <a:p>
            <a:r>
              <a:rPr lang="zh-CN" altLang="en-US" dirty="0" smtClean="0"/>
              <a:t>根据提示输入客户信息，其中姓名和手机号是必填项，经办人显示的是销售人员的姓名，点击“添加车辆信息”按钮，录入客户的车辆信息。</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12</a:t>
            </a:fld>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00166" y="500042"/>
            <a:ext cx="6143668" cy="3377815"/>
          </a:xfrm>
          <a:prstGeom prst="rect">
            <a:avLst/>
          </a:prstGeom>
          <a:noFill/>
          <a:ln w="9525">
            <a:noFill/>
            <a:miter lim="800000"/>
            <a:headEnd/>
            <a:tailEnd/>
          </a:ln>
        </p:spPr>
      </p:pic>
      <p:sp>
        <p:nvSpPr>
          <p:cNvPr id="5" name="矩形 4"/>
          <p:cNvSpPr/>
          <p:nvPr/>
        </p:nvSpPr>
        <p:spPr>
          <a:xfrm>
            <a:off x="1000100" y="4000504"/>
            <a:ext cx="7429552" cy="2585323"/>
          </a:xfrm>
          <a:prstGeom prst="rect">
            <a:avLst/>
          </a:prstGeom>
        </p:spPr>
        <p:txBody>
          <a:bodyPr wrap="square">
            <a:spAutoFit/>
          </a:bodyPr>
          <a:lstStyle/>
          <a:p>
            <a:r>
              <a:rPr lang="zh-CN" altLang="en-US" dirty="0" smtClean="0"/>
              <a:t>        其中车牌号，车辆识别码为必填信息，点击确定按钮，保存录入的信息。</a:t>
            </a:r>
            <a:endParaRPr lang="en-US" altLang="zh-CN" dirty="0" smtClean="0"/>
          </a:p>
          <a:p>
            <a:r>
              <a:rPr lang="zh-CN" altLang="en-US" dirty="0" smtClean="0"/>
              <a:t>车型：小轿车、出租车、重卡、水泥搅拌车、转载车、推土机、轻卡车、公交车、洒水车、垃圾车 、船。</a:t>
            </a:r>
            <a:endParaRPr lang="en-US" altLang="zh-CN" dirty="0" smtClean="0"/>
          </a:p>
          <a:p>
            <a:r>
              <a:rPr lang="zh-CN" altLang="en-US" dirty="0" smtClean="0"/>
              <a:t>改装类型：</a:t>
            </a:r>
            <a:r>
              <a:rPr lang="en-US" altLang="zh-CN" dirty="0" smtClean="0"/>
              <a:t>CNG+</a:t>
            </a:r>
            <a:r>
              <a:rPr lang="zh-CN" altLang="en-US" dirty="0" smtClean="0"/>
              <a:t>汽油、</a:t>
            </a:r>
            <a:r>
              <a:rPr lang="en-US" altLang="zh-CN" dirty="0" smtClean="0"/>
              <a:t>CNG+</a:t>
            </a:r>
            <a:r>
              <a:rPr lang="zh-CN" altLang="en-US" dirty="0" smtClean="0"/>
              <a:t>柴油、</a:t>
            </a:r>
            <a:r>
              <a:rPr lang="en-US" altLang="zh-CN" dirty="0" smtClean="0"/>
              <a:t>LNG+</a:t>
            </a:r>
            <a:r>
              <a:rPr lang="zh-CN" altLang="en-US" dirty="0" smtClean="0"/>
              <a:t>柴油。</a:t>
            </a:r>
            <a:endParaRPr lang="en-US" altLang="zh-CN" dirty="0" smtClean="0"/>
          </a:p>
          <a:p>
            <a:r>
              <a:rPr lang="zh-CN" altLang="en-US" dirty="0" smtClean="0"/>
              <a:t>供油方式：机械泵、电喷式。</a:t>
            </a:r>
            <a:endParaRPr lang="en-US" altLang="zh-CN" dirty="0" smtClean="0"/>
          </a:p>
          <a:p>
            <a:r>
              <a:rPr lang="zh-CN" altLang="en-US" dirty="0" smtClean="0"/>
              <a:t>会在个人客户信息录入界面车辆信息处显示客户的车辆信息。点击确定按钮，保存客户车辆信息。保存成功后，会在个人客户信息查询界面显示新录入的客户信息。</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8001056" cy="369332"/>
          </a:xfrm>
          <a:prstGeom prst="rect">
            <a:avLst/>
          </a:prstGeom>
        </p:spPr>
        <p:txBody>
          <a:bodyPr wrap="square">
            <a:spAutoFit/>
          </a:bodyPr>
          <a:lstStyle/>
          <a:p>
            <a:r>
              <a:rPr lang="zh-CN" altLang="en-US" dirty="0" smtClean="0"/>
              <a:t>点击左侧的打印按钮，打印个人客户信息</a:t>
            </a:r>
            <a:endParaRPr lang="zh-CN" altLang="en-US" dirty="0"/>
          </a:p>
        </p:txBody>
      </p:sp>
      <p:pic>
        <p:nvPicPr>
          <p:cNvPr id="5" name="图片 4"/>
          <p:cNvPicPr/>
          <p:nvPr/>
        </p:nvPicPr>
        <p:blipFill>
          <a:blip r:embed="rId2"/>
          <a:srcRect/>
          <a:stretch>
            <a:fillRect/>
          </a:stretch>
        </p:blipFill>
        <p:spPr bwMode="auto">
          <a:xfrm>
            <a:off x="642910" y="857232"/>
            <a:ext cx="7715304" cy="4000528"/>
          </a:xfrm>
          <a:prstGeom prst="rect">
            <a:avLst/>
          </a:prstGeom>
          <a:noFill/>
          <a:ln w="9525">
            <a:noFill/>
            <a:miter lim="800000"/>
            <a:headEnd/>
            <a:tailEnd/>
          </a:ln>
        </p:spPr>
      </p:pic>
      <p:sp>
        <p:nvSpPr>
          <p:cNvPr id="24577" name="Rectangle 1"/>
          <p:cNvSpPr>
            <a:spLocks noChangeArrowheads="1"/>
          </p:cNvSpPr>
          <p:nvPr/>
        </p:nvSpPr>
        <p:spPr bwMode="auto">
          <a:xfrm>
            <a:off x="500034" y="5143512"/>
            <a:ext cx="792961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点击左侧的导出按钮，可将客户信息保存到</a:t>
            </a:r>
            <a:r>
              <a:rPr kumimoji="0" lang="en-US" alt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excel</a:t>
            </a:r>
            <a:r>
              <a:rPr kumimoji="0" lang="zh-CN" altLang="en-US"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中。</a:t>
            </a: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285720" y="0"/>
            <a:ext cx="221454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.1.2 </a:t>
            </a:r>
            <a:r>
              <a:rPr kumimoji="0" lang="zh-CN" altLang="en-US" sz="2000" b="1" i="0" u="none" strike="noStrike" cap="none" normalizeH="0" baseline="0" dirty="0" smtClean="0" bmk="_Toc402462457">
                <a:ln>
                  <a:noFill/>
                </a:ln>
                <a:solidFill>
                  <a:schemeClr val="tx1"/>
                </a:solidFill>
                <a:effectLst/>
                <a:latin typeface="微软雅黑" pitchFamily="34" charset="-122"/>
                <a:ea typeface="微软雅黑" pitchFamily="34" charset="-122"/>
              </a:rPr>
              <a:t>企业客户</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矩形 4"/>
          <p:cNvSpPr/>
          <p:nvPr/>
        </p:nvSpPr>
        <p:spPr>
          <a:xfrm>
            <a:off x="428596" y="642918"/>
            <a:ext cx="8429684" cy="646331"/>
          </a:xfrm>
          <a:prstGeom prst="rect">
            <a:avLst/>
          </a:prstGeom>
        </p:spPr>
        <p:txBody>
          <a:bodyPr wrap="square">
            <a:spAutoFit/>
          </a:bodyPr>
          <a:lstStyle/>
          <a:p>
            <a:r>
              <a:rPr lang="zh-CN" altLang="en-US" dirty="0" smtClean="0"/>
              <a:t>销售人员点击企业客户，会显示已经存在的企业客户信息，可根据公司名称，负责人，组织机构代码，选择客户级别，进行客户信息查询。如图所示：</a:t>
            </a:r>
            <a:endParaRPr lang="zh-CN" altLang="en-US" dirty="0"/>
          </a:p>
        </p:txBody>
      </p:sp>
      <p:pic>
        <p:nvPicPr>
          <p:cNvPr id="6" name="图片 5"/>
          <p:cNvPicPr/>
          <p:nvPr/>
        </p:nvPicPr>
        <p:blipFill>
          <a:blip r:embed="rId2"/>
          <a:srcRect/>
          <a:stretch>
            <a:fillRect/>
          </a:stretch>
        </p:blipFill>
        <p:spPr bwMode="auto">
          <a:xfrm>
            <a:off x="214282" y="1571612"/>
            <a:ext cx="8786842" cy="2143140"/>
          </a:xfrm>
          <a:prstGeom prst="rect">
            <a:avLst/>
          </a:prstGeom>
          <a:noFill/>
          <a:ln w="9525">
            <a:noFill/>
            <a:miter lim="800000"/>
            <a:headEnd/>
            <a:tailEnd/>
          </a:ln>
        </p:spPr>
      </p:pic>
      <p:sp>
        <p:nvSpPr>
          <p:cNvPr id="26626" name="Rectangle 2"/>
          <p:cNvSpPr>
            <a:spLocks noChangeArrowheads="1"/>
          </p:cNvSpPr>
          <p:nvPr/>
        </p:nvSpPr>
        <p:spPr bwMode="auto">
          <a:xfrm>
            <a:off x="214282" y="3929066"/>
            <a:ext cx="5724644"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查看</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，可以查看修改企业客户的详细信息：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椭圆 7"/>
          <p:cNvSpPr/>
          <p:nvPr/>
        </p:nvSpPr>
        <p:spPr>
          <a:xfrm>
            <a:off x="7929586" y="2928934"/>
            <a:ext cx="714380"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DOCUME~1\ADMINI~1\LOCALS~1\Temp\SNAGHTML407910.PNG"/>
          <p:cNvPicPr>
            <a:picLocks noChangeAspect="1" noChangeArrowheads="1"/>
          </p:cNvPicPr>
          <p:nvPr/>
        </p:nvPicPr>
        <p:blipFill>
          <a:blip r:embed="rId2"/>
          <a:srcRect/>
          <a:stretch>
            <a:fillRect/>
          </a:stretch>
        </p:blipFill>
        <p:spPr bwMode="auto">
          <a:xfrm>
            <a:off x="642910" y="785794"/>
            <a:ext cx="7500990" cy="3279462"/>
          </a:xfrm>
          <a:prstGeom prst="rect">
            <a:avLst/>
          </a:prstGeom>
          <a:noFill/>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8143932" cy="369332"/>
          </a:xfrm>
          <a:prstGeom prst="rect">
            <a:avLst/>
          </a:prstGeom>
        </p:spPr>
        <p:txBody>
          <a:bodyPr wrap="square">
            <a:spAutoFit/>
          </a:bodyPr>
          <a:lstStyle/>
          <a:p>
            <a:r>
              <a:rPr lang="zh-CN" altLang="en-US" dirty="0" smtClean="0">
                <a:latin typeface="微软雅黑" pitchFamily="34" charset="-122"/>
                <a:ea typeface="微软雅黑" pitchFamily="34" charset="-122"/>
              </a:rPr>
              <a:t>点击左侧的</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新建</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按钮，添加企业客户信息，联系人，联系电话为必填项：</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285852" y="928670"/>
            <a:ext cx="6637683" cy="481213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8286808" cy="646331"/>
          </a:xfrm>
          <a:prstGeom prst="rect">
            <a:avLst/>
          </a:prstGeom>
        </p:spPr>
        <p:txBody>
          <a:bodyPr wrap="square">
            <a:spAutoFit/>
          </a:bodyPr>
          <a:lstStyle/>
          <a:p>
            <a:r>
              <a:rPr lang="zh-CN" altLang="en-US" dirty="0" smtClean="0"/>
              <a:t>点击“添加车辆”信息按钮，输入车辆信息。车牌号，车辆识别码是必填项，点击确定按钮保存车辆信息。</a:t>
            </a:r>
            <a:endParaRPr lang="zh-CN" altLang="en-US" dirty="0"/>
          </a:p>
        </p:txBody>
      </p:sp>
      <p:pic>
        <p:nvPicPr>
          <p:cNvPr id="5" name="图片 4"/>
          <p:cNvPicPr/>
          <p:nvPr/>
        </p:nvPicPr>
        <p:blipFill>
          <a:blip r:embed="rId2"/>
          <a:srcRect/>
          <a:stretch>
            <a:fillRect/>
          </a:stretch>
        </p:blipFill>
        <p:spPr bwMode="auto">
          <a:xfrm>
            <a:off x="1357289" y="1071546"/>
            <a:ext cx="6708987" cy="364333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2.1.3 </a:t>
            </a:r>
            <a:r>
              <a:rPr lang="zh-CN" altLang="en-US" sz="2000" b="1" dirty="0" smtClean="0">
                <a:latin typeface="微软雅黑" pitchFamily="34" charset="-122"/>
                <a:ea typeface="微软雅黑" pitchFamily="34" charset="-122"/>
              </a:rPr>
              <a:t>个人车辆</a:t>
            </a:r>
            <a:endParaRPr lang="zh-CN" altLang="en-US" sz="2000" b="1" dirty="0">
              <a:latin typeface="微软雅黑" pitchFamily="34" charset="-122"/>
              <a:ea typeface="微软雅黑" pitchFamily="34" charset="-122"/>
            </a:endParaRPr>
          </a:p>
        </p:txBody>
      </p:sp>
      <p:sp>
        <p:nvSpPr>
          <p:cNvPr id="5" name="矩形 4"/>
          <p:cNvSpPr/>
          <p:nvPr/>
        </p:nvSpPr>
        <p:spPr>
          <a:xfrm>
            <a:off x="500034" y="1000108"/>
            <a:ext cx="8143932" cy="646331"/>
          </a:xfrm>
          <a:prstGeom prst="rect">
            <a:avLst/>
          </a:prstGeom>
        </p:spPr>
        <p:txBody>
          <a:bodyPr wrap="square">
            <a:spAutoFit/>
          </a:bodyPr>
          <a:lstStyle/>
          <a:p>
            <a:r>
              <a:rPr lang="zh-CN" altLang="en-US" dirty="0" smtClean="0"/>
              <a:t>销售人员点击个人车辆，会显示已经存在的个人车辆信息，可根据姓名，车牌号，车型，车辆识别码，进行个人车辆信息查询。如图所示：</a:t>
            </a:r>
            <a:endParaRPr lang="zh-CN" altLang="en-US" dirty="0"/>
          </a:p>
        </p:txBody>
      </p:sp>
      <p:pic>
        <p:nvPicPr>
          <p:cNvPr id="6" name="图片 5"/>
          <p:cNvPicPr/>
          <p:nvPr/>
        </p:nvPicPr>
        <p:blipFill>
          <a:blip r:embed="rId2"/>
          <a:srcRect/>
          <a:stretch>
            <a:fillRect/>
          </a:stretch>
        </p:blipFill>
        <p:spPr bwMode="auto">
          <a:xfrm>
            <a:off x="500034" y="1857364"/>
            <a:ext cx="8240338" cy="178595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428604"/>
            <a:ext cx="1936749" cy="523220"/>
          </a:xfrm>
          <a:prstGeom prst="rect">
            <a:avLst/>
          </a:prstGeom>
          <a:noFill/>
        </p:spPr>
        <p:txBody>
          <a:bodyPr wrap="none" rtlCol="0">
            <a:spAutoFit/>
          </a:bodyPr>
          <a:lstStyle/>
          <a:p>
            <a:r>
              <a:rPr lang="en-US" altLang="zh-CN" sz="2800" b="1" dirty="0" smtClean="0">
                <a:latin typeface="微软雅黑" pitchFamily="34" charset="-122"/>
                <a:ea typeface="微软雅黑" pitchFamily="34" charset="-122"/>
              </a:rPr>
              <a:t>1 </a:t>
            </a:r>
            <a:r>
              <a:rPr lang="zh-CN" altLang="en-US" sz="2800" b="1" dirty="0" smtClean="0">
                <a:latin typeface="微软雅黑" pitchFamily="34" charset="-122"/>
                <a:ea typeface="微软雅黑" pitchFamily="34" charset="-122"/>
              </a:rPr>
              <a:t>系统简介</a:t>
            </a:r>
            <a:endParaRPr lang="zh-CN" altLang="en-US" sz="2800" b="1" dirty="0">
              <a:latin typeface="微软雅黑" pitchFamily="34" charset="-122"/>
              <a:ea typeface="微软雅黑" pitchFamily="34" charset="-122"/>
            </a:endParaRPr>
          </a:p>
        </p:txBody>
      </p:sp>
      <p:sp>
        <p:nvSpPr>
          <p:cNvPr id="5" name="TextBox 4"/>
          <p:cNvSpPr txBox="1"/>
          <p:nvPr/>
        </p:nvSpPr>
        <p:spPr>
          <a:xfrm>
            <a:off x="4071934" y="100010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功能模块</a:t>
            </a:r>
            <a:endParaRPr lang="zh-CN" altLang="en-US" sz="2000" b="1" dirty="0">
              <a:latin typeface="微软雅黑" pitchFamily="34" charset="-122"/>
              <a:ea typeface="微软雅黑" pitchFamily="34" charset="-122"/>
            </a:endParaRPr>
          </a:p>
        </p:txBody>
      </p:sp>
      <p:sp>
        <p:nvSpPr>
          <p:cNvPr id="7" name="TextBox 6"/>
          <p:cNvSpPr txBox="1"/>
          <p:nvPr/>
        </p:nvSpPr>
        <p:spPr>
          <a:xfrm>
            <a:off x="642910" y="1712900"/>
            <a:ext cx="1107996" cy="458908"/>
          </a:xfrm>
          <a:prstGeom prst="rect">
            <a:avLst/>
          </a:prstGeom>
          <a:noFill/>
        </p:spPr>
        <p:txBody>
          <a:bodyPr wrap="none" rtlCol="0">
            <a:spAutoFit/>
          </a:bodyPr>
          <a:lstStyle/>
          <a:p>
            <a:pPr>
              <a:lnSpc>
                <a:spcPct val="150000"/>
              </a:lnSpc>
            </a:pPr>
            <a:r>
              <a:rPr lang="zh-CN" altLang="en-US" b="1" dirty="0" smtClean="0">
                <a:latin typeface="微软雅黑" pitchFamily="34" charset="-122"/>
                <a:ea typeface="微软雅黑" pitchFamily="34" charset="-122"/>
              </a:rPr>
              <a:t>信息录入</a:t>
            </a:r>
            <a:endParaRPr lang="en-US" altLang="zh-CN" b="1" dirty="0" smtClean="0">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
          <a:srcRect/>
          <a:stretch>
            <a:fillRect/>
          </a:stretch>
        </p:blipFill>
        <p:spPr bwMode="auto">
          <a:xfrm>
            <a:off x="1928795" y="1570025"/>
            <a:ext cx="6357981" cy="1078220"/>
          </a:xfrm>
          <a:prstGeom prst="rect">
            <a:avLst/>
          </a:prstGeom>
          <a:noFill/>
          <a:ln w="9525">
            <a:noFill/>
            <a:miter lim="800000"/>
            <a:headEnd/>
            <a:tailEnd/>
          </a:ln>
          <a:effectLst/>
        </p:spPr>
      </p:pic>
      <p:sp>
        <p:nvSpPr>
          <p:cNvPr id="10" name="矩形 9"/>
          <p:cNvSpPr/>
          <p:nvPr/>
        </p:nvSpPr>
        <p:spPr>
          <a:xfrm>
            <a:off x="642910" y="2927346"/>
            <a:ext cx="1214446"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合同管理</a:t>
            </a:r>
            <a:endParaRPr lang="en-US" altLang="zh-CN" b="1" dirty="0" smtClean="0">
              <a:latin typeface="微软雅黑" pitchFamily="34" charset="-122"/>
              <a:ea typeface="微软雅黑" pitchFamily="34" charset="-122"/>
            </a:endParaRPr>
          </a:p>
        </p:txBody>
      </p:sp>
      <p:pic>
        <p:nvPicPr>
          <p:cNvPr id="2052" name="Picture 4"/>
          <p:cNvPicPr>
            <a:picLocks noChangeAspect="1" noChangeArrowheads="1"/>
          </p:cNvPicPr>
          <p:nvPr/>
        </p:nvPicPr>
        <p:blipFill>
          <a:blip r:embed="rId3"/>
          <a:srcRect/>
          <a:stretch>
            <a:fillRect/>
          </a:stretch>
        </p:blipFill>
        <p:spPr bwMode="auto">
          <a:xfrm>
            <a:off x="1928794" y="2855908"/>
            <a:ext cx="5881693" cy="1013711"/>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7786710" y="2855908"/>
            <a:ext cx="1714512" cy="1017821"/>
          </a:xfrm>
          <a:prstGeom prst="rect">
            <a:avLst/>
          </a:prstGeom>
          <a:noFill/>
          <a:ln w="9525">
            <a:noFill/>
            <a:miter lim="800000"/>
            <a:headEnd/>
            <a:tailEnd/>
          </a:ln>
          <a:effectLst/>
        </p:spPr>
      </p:pic>
      <p:sp>
        <p:nvSpPr>
          <p:cNvPr id="13" name="矩形 12"/>
          <p:cNvSpPr/>
          <p:nvPr/>
        </p:nvSpPr>
        <p:spPr>
          <a:xfrm>
            <a:off x="642910" y="4141792"/>
            <a:ext cx="1428744"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技术派工</a:t>
            </a:r>
            <a:endParaRPr lang="en-US" altLang="zh-CN" b="1" dirty="0" smtClean="0">
              <a:latin typeface="微软雅黑" pitchFamily="34" charset="-122"/>
              <a:ea typeface="微软雅黑" pitchFamily="34" charset="-122"/>
            </a:endParaRPr>
          </a:p>
        </p:txBody>
      </p:sp>
      <p:pic>
        <p:nvPicPr>
          <p:cNvPr id="2054" name="Picture 6"/>
          <p:cNvPicPr>
            <a:picLocks noChangeAspect="1" noChangeArrowheads="1"/>
          </p:cNvPicPr>
          <p:nvPr/>
        </p:nvPicPr>
        <p:blipFill>
          <a:blip r:embed="rId5"/>
          <a:srcRect/>
          <a:stretch>
            <a:fillRect/>
          </a:stretch>
        </p:blipFill>
        <p:spPr bwMode="auto">
          <a:xfrm>
            <a:off x="1928795" y="4070354"/>
            <a:ext cx="1714511" cy="1006935"/>
          </a:xfrm>
          <a:prstGeom prst="rect">
            <a:avLst/>
          </a:prstGeom>
          <a:noFill/>
          <a:ln w="9525">
            <a:noFill/>
            <a:miter lim="800000"/>
            <a:headEnd/>
            <a:tailEnd/>
          </a:ln>
          <a:effectLst/>
        </p:spPr>
      </p:pic>
      <p:sp>
        <p:nvSpPr>
          <p:cNvPr id="15" name="矩形 14"/>
          <p:cNvSpPr/>
          <p:nvPr/>
        </p:nvSpPr>
        <p:spPr>
          <a:xfrm>
            <a:off x="642926" y="5213362"/>
            <a:ext cx="1500182"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生产管理</a:t>
            </a:r>
            <a:endParaRPr lang="en-US" altLang="zh-CN" b="1" dirty="0" smtClean="0">
              <a:latin typeface="微软雅黑" pitchFamily="34" charset="-122"/>
              <a:ea typeface="微软雅黑" pitchFamily="34" charset="-122"/>
            </a:endParaRPr>
          </a:p>
        </p:txBody>
      </p:sp>
      <p:pic>
        <p:nvPicPr>
          <p:cNvPr id="2055" name="Picture 7"/>
          <p:cNvPicPr>
            <a:picLocks noChangeAspect="1" noChangeArrowheads="1"/>
          </p:cNvPicPr>
          <p:nvPr/>
        </p:nvPicPr>
        <p:blipFill>
          <a:blip r:embed="rId6"/>
          <a:srcRect/>
          <a:stretch>
            <a:fillRect/>
          </a:stretch>
        </p:blipFill>
        <p:spPr bwMode="auto">
          <a:xfrm>
            <a:off x="1928794" y="5284800"/>
            <a:ext cx="4819652" cy="946610"/>
          </a:xfrm>
          <a:prstGeom prst="rect">
            <a:avLst/>
          </a:prstGeom>
          <a:noFill/>
          <a:ln w="9525">
            <a:noFill/>
            <a:miter lim="800000"/>
            <a:headEnd/>
            <a:tailEnd/>
          </a:ln>
          <a:effectLst/>
        </p:spPr>
      </p:pic>
      <p:cxnSp>
        <p:nvCxnSpPr>
          <p:cNvPr id="19" name="直接连接符 18"/>
          <p:cNvCxnSpPr/>
          <p:nvPr/>
        </p:nvCxnSpPr>
        <p:spPr>
          <a:xfrm>
            <a:off x="714348" y="271303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4348" y="3998916"/>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14348" y="5141924"/>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14348" y="628493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lstStyle/>
          <a:p>
            <a:fld id="{0C913308-F349-4B6D-A68A-DD1791B4A57B}" type="slidenum">
              <a:rPr lang="zh-CN" altLang="en-US" smtClean="0"/>
              <a:pPr/>
              <a:t>2</a:t>
            </a:fld>
            <a:endParaRPr lang="zh-CN" altLang="en-US"/>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424" y="1570025"/>
            <a:ext cx="885297" cy="106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8501122" cy="369332"/>
          </a:xfrm>
          <a:prstGeom prst="rect">
            <a:avLst/>
          </a:prstGeom>
        </p:spPr>
        <p:txBody>
          <a:bodyPr wrap="square">
            <a:spAutoFit/>
          </a:bodyPr>
          <a:lstStyle/>
          <a:p>
            <a:r>
              <a:rPr lang="zh-CN" altLang="en-US" dirty="0" smtClean="0">
                <a:latin typeface="微软雅黑" pitchFamily="34" charset="-122"/>
                <a:ea typeface="微软雅黑" pitchFamily="34" charset="-122"/>
              </a:rPr>
              <a:t>选择查看，可以查看修改当前的车辆信息，如图所示：</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357290" y="1000108"/>
            <a:ext cx="6500858" cy="3861597"/>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357158" y="214290"/>
            <a:ext cx="2285984"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.1.4 </a:t>
            </a:r>
            <a:r>
              <a:rPr kumimoji="0" lang="zh-CN" altLang="en-US" sz="2000" b="1" i="0" u="none" strike="noStrike" cap="none" normalizeH="0" baseline="0" dirty="0" smtClean="0" bmk="_Toc402462459">
                <a:ln>
                  <a:noFill/>
                </a:ln>
                <a:solidFill>
                  <a:schemeClr val="tx1"/>
                </a:solidFill>
                <a:effectLst/>
                <a:latin typeface="微软雅黑" pitchFamily="34" charset="-122"/>
                <a:ea typeface="微软雅黑" pitchFamily="34" charset="-122"/>
              </a:rPr>
              <a:t>企业车辆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674" name="Rectangle 2"/>
          <p:cNvSpPr>
            <a:spLocks noChangeArrowheads="1"/>
          </p:cNvSpPr>
          <p:nvPr/>
        </p:nvSpPr>
        <p:spPr bwMode="auto">
          <a:xfrm>
            <a:off x="357158" y="928670"/>
            <a:ext cx="850112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销售人员点击企业车辆，会显示已经存在的企业车辆信息，可根据公司名称，车牌号，车辆识别码，发动机号进行企业车辆信息查询。如图所示：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714348" y="1643050"/>
            <a:ext cx="7995957" cy="1785950"/>
          </a:xfrm>
          <a:prstGeom prst="rect">
            <a:avLst/>
          </a:prstGeom>
          <a:noFill/>
          <a:ln w="9525">
            <a:noFill/>
            <a:miter lim="800000"/>
            <a:headEnd/>
            <a:tailEnd/>
          </a:ln>
        </p:spPr>
      </p:pic>
      <p:sp>
        <p:nvSpPr>
          <p:cNvPr id="7" name="矩形 6"/>
          <p:cNvSpPr/>
          <p:nvPr/>
        </p:nvSpPr>
        <p:spPr>
          <a:xfrm>
            <a:off x="428596" y="3714752"/>
            <a:ext cx="8286808" cy="369332"/>
          </a:xfrm>
          <a:prstGeom prst="rect">
            <a:avLst/>
          </a:prstGeom>
        </p:spPr>
        <p:txBody>
          <a:bodyPr wrap="square">
            <a:spAutoFit/>
          </a:bodyPr>
          <a:lstStyle/>
          <a:p>
            <a:r>
              <a:rPr lang="zh-CN" altLang="en-US" dirty="0" smtClean="0"/>
              <a:t>选择查看，可以查看修改当前的车辆信息，如图所示：</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21</a:t>
            </a:fld>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rcRect/>
          <a:stretch>
            <a:fillRect/>
          </a:stretch>
        </p:blipFill>
        <p:spPr bwMode="auto">
          <a:xfrm>
            <a:off x="1357290" y="571480"/>
            <a:ext cx="6072230" cy="4718324"/>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0C913308-F349-4B6D-A68A-DD1791B4A57B}" type="slidenum">
              <a:rPr lang="zh-CN" altLang="en-US" smtClean="0"/>
              <a:pPr/>
              <a:t>22</a:t>
            </a:fld>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214282" y="214290"/>
            <a:ext cx="242886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.1.5 </a:t>
            </a:r>
            <a:r>
              <a:rPr kumimoji="0" lang="zh-CN" altLang="en-US" sz="2000" b="1" i="0" u="none" strike="noStrike" cap="none" normalizeH="0" baseline="0" dirty="0" smtClean="0" bmk="_Toc402462460">
                <a:ln>
                  <a:noFill/>
                </a:ln>
                <a:solidFill>
                  <a:schemeClr val="tx1"/>
                </a:solidFill>
                <a:effectLst/>
                <a:latin typeface="微软雅黑" pitchFamily="34" charset="-122"/>
                <a:ea typeface="微软雅黑" pitchFamily="34" charset="-122"/>
              </a:rPr>
              <a:t>会员管理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3794" name="Rectangle 2"/>
          <p:cNvSpPr>
            <a:spLocks noChangeArrowheads="1"/>
          </p:cNvSpPr>
          <p:nvPr/>
        </p:nvSpPr>
        <p:spPr bwMode="auto">
          <a:xfrm>
            <a:off x="428597" y="928670"/>
            <a:ext cx="850112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显示已经存在的会员信息，可根据姓名，车牌号，改装时间，登记时间进行会员信息查询，如图所示：</a:t>
            </a:r>
            <a:endParaRPr kumimoji="0" lang="zh-CN" b="0"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642910" y="1714488"/>
            <a:ext cx="8031141" cy="2143140"/>
          </a:xfrm>
          <a:prstGeom prst="rect">
            <a:avLst/>
          </a:prstGeom>
          <a:noFill/>
          <a:ln w="9525">
            <a:noFill/>
            <a:miter lim="800000"/>
            <a:headEnd/>
            <a:tailEnd/>
          </a:ln>
        </p:spPr>
      </p:pic>
      <p:sp>
        <p:nvSpPr>
          <p:cNvPr id="7" name="矩形 6"/>
          <p:cNvSpPr/>
          <p:nvPr/>
        </p:nvSpPr>
        <p:spPr>
          <a:xfrm>
            <a:off x="428596" y="4214818"/>
            <a:ext cx="8429684" cy="369332"/>
          </a:xfrm>
          <a:prstGeom prst="rect">
            <a:avLst/>
          </a:prstGeom>
        </p:spPr>
        <p:txBody>
          <a:bodyPr wrap="square">
            <a:spAutoFit/>
          </a:bodyPr>
          <a:lstStyle/>
          <a:p>
            <a:r>
              <a:rPr lang="zh-CN" altLang="en-US" dirty="0" smtClean="0">
                <a:latin typeface="微软雅黑" pitchFamily="34" charset="-122"/>
                <a:ea typeface="微软雅黑" pitchFamily="34" charset="-122"/>
              </a:rPr>
              <a:t>点击左侧的新建按钮，根据提示录入会员信息，打印按钮，打印会员信息。</a:t>
            </a:r>
            <a:endParaRPr lang="zh-CN" altLang="en-US"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214282" y="214290"/>
            <a:ext cx="6643734" cy="5881071"/>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1000100" y="214289"/>
            <a:ext cx="6572296" cy="5817833"/>
          </a:xfrm>
          <a:prstGeom prst="rect">
            <a:avLst/>
          </a:prstGeom>
          <a:noFill/>
          <a:ln w="9525">
            <a:noFill/>
            <a:miter lim="800000"/>
            <a:headEnd/>
            <a:tailEnd/>
          </a:ln>
          <a:effectLst/>
        </p:spPr>
      </p:pic>
      <p:sp>
        <p:nvSpPr>
          <p:cNvPr id="4" name="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linds(horizontal)">
                                      <p:cBhvr>
                                        <p:cTn id="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2.1.6 </a:t>
            </a:r>
            <a:r>
              <a:rPr lang="zh-CN" altLang="en-US" sz="2000" b="1" dirty="0" smtClean="0">
                <a:latin typeface="微软雅黑" pitchFamily="34" charset="-122"/>
                <a:ea typeface="微软雅黑" pitchFamily="34" charset="-122"/>
              </a:rPr>
              <a:t>加盟商管理</a:t>
            </a:r>
            <a:endParaRPr lang="zh-CN" altLang="en-US" sz="2000" b="1" dirty="0">
              <a:latin typeface="微软雅黑" pitchFamily="34" charset="-122"/>
              <a:ea typeface="微软雅黑" pitchFamily="34" charset="-122"/>
            </a:endParaRPr>
          </a:p>
        </p:txBody>
      </p:sp>
      <p:sp>
        <p:nvSpPr>
          <p:cNvPr id="5" name="矩形 4"/>
          <p:cNvSpPr/>
          <p:nvPr/>
        </p:nvSpPr>
        <p:spPr>
          <a:xfrm>
            <a:off x="571472" y="928670"/>
            <a:ext cx="8358246" cy="646331"/>
          </a:xfrm>
          <a:prstGeom prst="rect">
            <a:avLst/>
          </a:prstGeom>
        </p:spPr>
        <p:txBody>
          <a:bodyPr wrap="square">
            <a:spAutoFit/>
          </a:bodyPr>
          <a:lstStyle/>
          <a:p>
            <a:r>
              <a:rPr lang="zh-CN" altLang="en-US" dirty="0" smtClean="0"/>
              <a:t>销售人员点击加盟商管理，会显示已经存在的加盟商信息，销售人员可根据加盟商名称，联系人姓名进行加盟商信息查询，如图所示：</a:t>
            </a:r>
            <a:endParaRPr lang="zh-CN" altLang="en-US" dirty="0"/>
          </a:p>
        </p:txBody>
      </p:sp>
      <p:pic>
        <p:nvPicPr>
          <p:cNvPr id="6" name="图片 5"/>
          <p:cNvPicPr/>
          <p:nvPr/>
        </p:nvPicPr>
        <p:blipFill>
          <a:blip r:embed="rId2"/>
          <a:srcRect/>
          <a:stretch>
            <a:fillRect/>
          </a:stretch>
        </p:blipFill>
        <p:spPr bwMode="auto">
          <a:xfrm>
            <a:off x="285720" y="1714488"/>
            <a:ext cx="8646440" cy="1928826"/>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4108817" cy="369332"/>
          </a:xfrm>
          <a:prstGeom prst="rect">
            <a:avLst/>
          </a:prstGeom>
        </p:spPr>
        <p:txBody>
          <a:bodyPr wrap="none">
            <a:spAutoFit/>
          </a:bodyPr>
          <a:lstStyle/>
          <a:p>
            <a:r>
              <a:rPr lang="zh-CN" altLang="en-US" dirty="0" smtClean="0">
                <a:latin typeface="微软雅黑" pitchFamily="34" charset="-122"/>
                <a:ea typeface="微软雅黑" pitchFamily="34" charset="-122"/>
              </a:rPr>
              <a:t>选择查看可以查看经销商历史记录详情</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642910" y="928670"/>
            <a:ext cx="7715304" cy="379270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285728"/>
            <a:ext cx="8429684" cy="369332"/>
          </a:xfrm>
          <a:prstGeom prst="rect">
            <a:avLst/>
          </a:prstGeom>
        </p:spPr>
        <p:txBody>
          <a:bodyPr wrap="square">
            <a:spAutoFit/>
          </a:bodyPr>
          <a:lstStyle/>
          <a:p>
            <a:r>
              <a:rPr lang="zh-CN" altLang="en-US" dirty="0" smtClean="0"/>
              <a:t>点击左侧新建按钮，根据提示添加新的加盟商信息，打印按钮，打印加盟商信息。</a:t>
            </a:r>
            <a:endParaRPr lang="zh-CN" altLang="en-US" dirty="0"/>
          </a:p>
        </p:txBody>
      </p:sp>
      <p:pic>
        <p:nvPicPr>
          <p:cNvPr id="36866" name="Picture 2" descr="C:\DOCUME~1\ADMINI~1\LOCALS~1\Temp\SNAGHTMLb584df.PNG"/>
          <p:cNvPicPr>
            <a:picLocks noChangeAspect="1" noChangeArrowheads="1"/>
          </p:cNvPicPr>
          <p:nvPr/>
        </p:nvPicPr>
        <p:blipFill>
          <a:blip r:embed="rId2"/>
          <a:srcRect/>
          <a:stretch>
            <a:fillRect/>
          </a:stretch>
        </p:blipFill>
        <p:spPr bwMode="auto">
          <a:xfrm>
            <a:off x="928662" y="928670"/>
            <a:ext cx="7143800" cy="3517843"/>
          </a:xfrm>
          <a:prstGeom prst="rect">
            <a:avLst/>
          </a:prstGeom>
          <a:noFill/>
        </p:spPr>
      </p:pic>
      <p:sp>
        <p:nvSpPr>
          <p:cNvPr id="5" name="灯片编号占位符 4"/>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2680542" cy="400110"/>
          </a:xfrm>
          <a:prstGeom prst="rect">
            <a:avLst/>
          </a:prstGeom>
        </p:spPr>
        <p:txBody>
          <a:bodyPr wrap="none">
            <a:spAutoFit/>
          </a:bodyPr>
          <a:lstStyle/>
          <a:p>
            <a:r>
              <a:rPr lang="en-US" sz="2000" b="1" dirty="0" smtClean="0">
                <a:latin typeface="微软雅黑" pitchFamily="34" charset="-122"/>
                <a:ea typeface="微软雅黑" pitchFamily="34" charset="-122"/>
              </a:rPr>
              <a:t>2.1.7 </a:t>
            </a:r>
            <a:r>
              <a:rPr lang="zh-CN" altLang="en-US" sz="2000" b="1" dirty="0" smtClean="0">
                <a:latin typeface="微软雅黑" pitchFamily="34" charset="-122"/>
                <a:ea typeface="微软雅黑" pitchFamily="34" charset="-122"/>
              </a:rPr>
              <a:t>加盟商计划管理</a:t>
            </a:r>
            <a:endParaRPr lang="zh-CN" altLang="en-US" sz="2000" b="1" dirty="0">
              <a:latin typeface="微软雅黑" pitchFamily="34" charset="-122"/>
              <a:ea typeface="微软雅黑" pitchFamily="34" charset="-122"/>
            </a:endParaRPr>
          </a:p>
        </p:txBody>
      </p:sp>
      <p:sp>
        <p:nvSpPr>
          <p:cNvPr id="39937" name="Rectangle 1"/>
          <p:cNvSpPr>
            <a:spLocks noChangeArrowheads="1"/>
          </p:cNvSpPr>
          <p:nvPr/>
        </p:nvSpPr>
        <p:spPr bwMode="auto">
          <a:xfrm>
            <a:off x="285720" y="1000108"/>
            <a:ext cx="857256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会显示已经存在的加盟商计划信息，销售人员可根据加盟商名称，联系人姓名进行加盟商计划信息查询，如图所示：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785926"/>
            <a:ext cx="8626378" cy="1714512"/>
          </a:xfrm>
          <a:prstGeom prst="rect">
            <a:avLst/>
          </a:prstGeom>
          <a:noFill/>
          <a:ln w="9525">
            <a:noFill/>
            <a:miter lim="800000"/>
            <a:headEnd/>
            <a:tailEnd/>
          </a:ln>
        </p:spPr>
      </p:pic>
      <p:sp>
        <p:nvSpPr>
          <p:cNvPr id="7" name="矩形 6"/>
          <p:cNvSpPr/>
          <p:nvPr/>
        </p:nvSpPr>
        <p:spPr>
          <a:xfrm>
            <a:off x="428596" y="4071942"/>
            <a:ext cx="3647152" cy="369332"/>
          </a:xfrm>
          <a:prstGeom prst="rect">
            <a:avLst/>
          </a:prstGeom>
        </p:spPr>
        <p:txBody>
          <a:bodyPr wrap="none">
            <a:spAutoFit/>
          </a:bodyPr>
          <a:lstStyle/>
          <a:p>
            <a:r>
              <a:rPr lang="zh-CN" altLang="en-US" dirty="0" smtClean="0"/>
              <a:t>选择查看可以查看经销商计划详情</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00166" y="785794"/>
            <a:ext cx="6072230" cy="4704537"/>
          </a:xfrm>
          <a:prstGeom prst="rect">
            <a:avLst/>
          </a:prstGeom>
          <a:noFill/>
          <a:ln w="9525">
            <a:noFill/>
            <a:miter lim="800000"/>
            <a:headEnd/>
            <a:tailEnd/>
          </a:ln>
        </p:spPr>
      </p:pic>
      <p:sp>
        <p:nvSpPr>
          <p:cNvPr id="40961" name="Rectangle 1"/>
          <p:cNvSpPr>
            <a:spLocks noChangeArrowheads="1"/>
          </p:cNvSpPr>
          <p:nvPr/>
        </p:nvSpPr>
        <p:spPr bwMode="auto">
          <a:xfrm>
            <a:off x="285720" y="5857892"/>
            <a:ext cx="857256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点击左侧新建按钮，新建加盟商计划信息。点击查找按钮，选择加盟商名称，添加货物按钮，选择货物。点击确定，进行保存。</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29</a:t>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14298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监检管理</a:t>
            </a:r>
          </a:p>
        </p:txBody>
      </p:sp>
      <p:sp>
        <p:nvSpPr>
          <p:cNvPr id="3" name="TextBox 2"/>
          <p:cNvSpPr txBox="1"/>
          <p:nvPr/>
        </p:nvSpPr>
        <p:spPr>
          <a:xfrm>
            <a:off x="857224" y="2143116"/>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维修管理</a:t>
            </a:r>
          </a:p>
        </p:txBody>
      </p:sp>
      <p:sp>
        <p:nvSpPr>
          <p:cNvPr id="4" name="TextBox 3"/>
          <p:cNvSpPr txBox="1"/>
          <p:nvPr/>
        </p:nvSpPr>
        <p:spPr>
          <a:xfrm>
            <a:off x="857224" y="3214686"/>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采购管理</a:t>
            </a:r>
          </a:p>
        </p:txBody>
      </p:sp>
      <p:pic>
        <p:nvPicPr>
          <p:cNvPr id="1026" name="Picture 2"/>
          <p:cNvPicPr>
            <a:picLocks noChangeAspect="1" noChangeArrowheads="1"/>
          </p:cNvPicPr>
          <p:nvPr/>
        </p:nvPicPr>
        <p:blipFill>
          <a:blip r:embed="rId2"/>
          <a:srcRect/>
          <a:stretch>
            <a:fillRect/>
          </a:stretch>
        </p:blipFill>
        <p:spPr bwMode="auto">
          <a:xfrm>
            <a:off x="2285984" y="571480"/>
            <a:ext cx="890435" cy="102870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85984" y="1785926"/>
            <a:ext cx="1785950" cy="103100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285984" y="3000372"/>
            <a:ext cx="5715008" cy="2113554"/>
          </a:xfrm>
          <a:prstGeom prst="rect">
            <a:avLst/>
          </a:prstGeom>
          <a:noFill/>
          <a:ln w="9525">
            <a:noFill/>
            <a:miter lim="800000"/>
            <a:headEnd/>
            <a:tailEnd/>
          </a:ln>
          <a:effectLst/>
        </p:spPr>
      </p:pic>
      <p:sp>
        <p:nvSpPr>
          <p:cNvPr id="8" name="TextBox 7"/>
          <p:cNvSpPr txBox="1"/>
          <p:nvPr/>
        </p:nvSpPr>
        <p:spPr>
          <a:xfrm>
            <a:off x="857224" y="542926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库存管理</a:t>
            </a:r>
          </a:p>
        </p:txBody>
      </p:sp>
      <p:pic>
        <p:nvPicPr>
          <p:cNvPr id="1029" name="Picture 5"/>
          <p:cNvPicPr>
            <a:picLocks noChangeAspect="1" noChangeArrowheads="1"/>
          </p:cNvPicPr>
          <p:nvPr/>
        </p:nvPicPr>
        <p:blipFill>
          <a:blip r:embed="rId5"/>
          <a:srcRect/>
          <a:stretch>
            <a:fillRect/>
          </a:stretch>
        </p:blipFill>
        <p:spPr bwMode="auto">
          <a:xfrm>
            <a:off x="2285984" y="5357826"/>
            <a:ext cx="5948368" cy="1020661"/>
          </a:xfrm>
          <a:prstGeom prst="rect">
            <a:avLst/>
          </a:prstGeom>
          <a:noFill/>
          <a:ln w="9525">
            <a:noFill/>
            <a:miter lim="800000"/>
            <a:headEnd/>
            <a:tailEnd/>
          </a:ln>
          <a:effectLst/>
        </p:spPr>
      </p:pic>
      <p:cxnSp>
        <p:nvCxnSpPr>
          <p:cNvPr id="10" name="直接连接符 9"/>
          <p:cNvCxnSpPr/>
          <p:nvPr/>
        </p:nvCxnSpPr>
        <p:spPr>
          <a:xfrm>
            <a:off x="714348" y="6500834"/>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4348" y="5214950"/>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48" y="2927346"/>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14348" y="1712900"/>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p:cNvSpPr>
            <a:spLocks noGrp="1"/>
          </p:cNvSpPr>
          <p:nvPr>
            <p:ph type="sldNum" sz="quarter" idx="12"/>
          </p:nvPr>
        </p:nvSpPr>
        <p:spPr/>
        <p:txBody>
          <a:bodyPr/>
          <a:lstStyle/>
          <a:p>
            <a:fld id="{0C913308-F349-4B6D-A68A-DD1791B4A57B}" type="slidenum">
              <a:rPr lang="zh-CN" altLang="en-US" smtClean="0"/>
              <a:pPr/>
              <a:t>3</a:t>
            </a:fld>
            <a:endParaRPr lang="zh-CN" altLang="en-US"/>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440" y="1772817"/>
            <a:ext cx="891728" cy="104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1601721" cy="400110"/>
          </a:xfrm>
          <a:prstGeom prst="rect">
            <a:avLst/>
          </a:prstGeom>
        </p:spPr>
        <p:txBody>
          <a:bodyPr wrap="none">
            <a:spAutoFit/>
          </a:bodyPr>
          <a:lstStyle/>
          <a:p>
            <a:r>
              <a:rPr lang="en-US" sz="2000" b="1" dirty="0" smtClean="0">
                <a:latin typeface="微软雅黑" pitchFamily="34" charset="-122"/>
                <a:ea typeface="微软雅黑" pitchFamily="34" charset="-122"/>
              </a:rPr>
              <a:t>2.2</a:t>
            </a:r>
            <a:r>
              <a:rPr lang="zh-CN" altLang="en-US" sz="2000" b="1" dirty="0" smtClean="0">
                <a:latin typeface="微软雅黑" pitchFamily="34" charset="-122"/>
                <a:ea typeface="微软雅黑" pitchFamily="34" charset="-122"/>
              </a:rPr>
              <a:t>合同管理</a:t>
            </a:r>
            <a:endParaRPr lang="zh-CN" altLang="en-US" sz="2000" b="1"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1071538" y="1142984"/>
            <a:ext cx="5881693" cy="1013711"/>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1071538" y="2285992"/>
            <a:ext cx="1714512" cy="1017821"/>
          </a:xfrm>
          <a:prstGeom prst="rect">
            <a:avLst/>
          </a:prstGeom>
          <a:noFill/>
          <a:ln w="9525">
            <a:noFill/>
            <a:miter lim="800000"/>
            <a:headEnd/>
            <a:tailEnd/>
          </a:ln>
          <a:effectLst/>
        </p:spPr>
      </p:pic>
      <p:sp>
        <p:nvSpPr>
          <p:cNvPr id="7" name="TextBox 6"/>
          <p:cNvSpPr txBox="1"/>
          <p:nvPr/>
        </p:nvSpPr>
        <p:spPr>
          <a:xfrm>
            <a:off x="649367" y="3786190"/>
            <a:ext cx="8494633" cy="646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功能：合同创建、合同审核、付款管理。</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操作人：销售人员、合同保管员、销售负责人。合同审核包括总会计、总经理等。</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30</a:t>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2.2.1 </a:t>
            </a:r>
            <a:r>
              <a:rPr lang="zh-CN" altLang="en-US" sz="2000" b="1" dirty="0" smtClean="0">
                <a:latin typeface="微软雅黑" pitchFamily="34" charset="-122"/>
                <a:ea typeface="微软雅黑" pitchFamily="34" charset="-122"/>
              </a:rPr>
              <a:t>改装类合同</a:t>
            </a:r>
            <a:endParaRPr lang="zh-CN" altLang="en-US" sz="2000" b="1" dirty="0">
              <a:latin typeface="微软雅黑" pitchFamily="34" charset="-122"/>
              <a:ea typeface="微软雅黑" pitchFamily="34" charset="-122"/>
            </a:endParaRPr>
          </a:p>
        </p:txBody>
      </p:sp>
      <p:sp>
        <p:nvSpPr>
          <p:cNvPr id="41985" name="Rectangle 1"/>
          <p:cNvSpPr>
            <a:spLocks noChangeArrowheads="1"/>
          </p:cNvSpPr>
          <p:nvPr/>
        </p:nvSpPr>
        <p:spPr bwMode="auto">
          <a:xfrm>
            <a:off x="357158" y="1071546"/>
            <a:ext cx="828680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3683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销售人员点击改装类合同，会显示已经存在的合同信息，可根据合同号，乙方，签订时间查询合同信息。</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6" name="图片 5"/>
          <p:cNvPicPr/>
          <p:nvPr/>
        </p:nvPicPr>
        <p:blipFill>
          <a:blip r:embed="rId2"/>
          <a:srcRect/>
          <a:stretch>
            <a:fillRect/>
          </a:stretch>
        </p:blipFill>
        <p:spPr bwMode="auto">
          <a:xfrm>
            <a:off x="285720" y="2071678"/>
            <a:ext cx="8429684" cy="457203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31</a:t>
            </a:fld>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0" y="357166"/>
            <a:ext cx="657226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57175"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选择查看可以查看此合同的详细信息，如图所示：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214546" y="1000108"/>
            <a:ext cx="4357718" cy="4429156"/>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285728"/>
            <a:ext cx="8358246" cy="646331"/>
          </a:xfrm>
          <a:prstGeom prst="rect">
            <a:avLst/>
          </a:prstGeom>
        </p:spPr>
        <p:txBody>
          <a:bodyPr wrap="square">
            <a:spAutoFit/>
          </a:bodyPr>
          <a:lstStyle/>
          <a:p>
            <a:r>
              <a:rPr lang="zh-CN" altLang="en-US" dirty="0" smtClean="0"/>
              <a:t>销售人员点击左侧的新建按钮，添加新的改装类合同。首先会提示要选择的合同模板，可通过下拉列表进行选择，如下：</a:t>
            </a:r>
            <a:endParaRPr lang="zh-CN" altLang="en-US" dirty="0"/>
          </a:p>
        </p:txBody>
      </p:sp>
      <p:pic>
        <p:nvPicPr>
          <p:cNvPr id="5" name="图片 4"/>
          <p:cNvPicPr/>
          <p:nvPr/>
        </p:nvPicPr>
        <p:blipFill>
          <a:blip r:embed="rId2"/>
          <a:srcRect/>
          <a:stretch>
            <a:fillRect/>
          </a:stretch>
        </p:blipFill>
        <p:spPr bwMode="auto">
          <a:xfrm>
            <a:off x="357158" y="1071546"/>
            <a:ext cx="2276475" cy="1495425"/>
          </a:xfrm>
          <a:prstGeom prst="rect">
            <a:avLst/>
          </a:prstGeom>
          <a:noFill/>
          <a:ln w="9525">
            <a:noFill/>
            <a:miter lim="800000"/>
            <a:headEnd/>
            <a:tailEnd/>
          </a:ln>
        </p:spPr>
      </p:pic>
      <p:sp>
        <p:nvSpPr>
          <p:cNvPr id="6" name="矩形 5"/>
          <p:cNvSpPr/>
          <p:nvPr/>
        </p:nvSpPr>
        <p:spPr>
          <a:xfrm>
            <a:off x="3286116" y="1071546"/>
            <a:ext cx="3877985" cy="369332"/>
          </a:xfrm>
          <a:prstGeom prst="rect">
            <a:avLst/>
          </a:prstGeom>
        </p:spPr>
        <p:txBody>
          <a:bodyPr wrap="none">
            <a:spAutoFit/>
          </a:bodyPr>
          <a:lstStyle/>
          <a:p>
            <a:r>
              <a:rPr lang="zh-CN" altLang="en-US" dirty="0" smtClean="0"/>
              <a:t>点击确定后，根据提示输入合同详情</a:t>
            </a:r>
            <a:endParaRPr lang="zh-CN" altLang="en-US" dirty="0"/>
          </a:p>
        </p:txBody>
      </p:sp>
      <p:pic>
        <p:nvPicPr>
          <p:cNvPr id="7" name="图片 6"/>
          <p:cNvPicPr/>
          <p:nvPr/>
        </p:nvPicPr>
        <p:blipFill>
          <a:blip r:embed="rId3"/>
          <a:srcRect/>
          <a:stretch>
            <a:fillRect/>
          </a:stretch>
        </p:blipFill>
        <p:spPr bwMode="auto">
          <a:xfrm>
            <a:off x="3428992" y="1428736"/>
            <a:ext cx="4643470" cy="4572032"/>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14290"/>
            <a:ext cx="6715172" cy="369332"/>
          </a:xfrm>
          <a:prstGeom prst="rect">
            <a:avLst/>
          </a:prstGeom>
        </p:spPr>
        <p:txBody>
          <a:bodyPr wrap="square">
            <a:spAutoFit/>
          </a:bodyPr>
          <a:lstStyle/>
          <a:p>
            <a:r>
              <a:rPr lang="zh-CN" altLang="en-US" dirty="0" smtClean="0">
                <a:latin typeface="微软雅黑" pitchFamily="34" charset="-122"/>
                <a:ea typeface="微软雅黑" pitchFamily="34" charset="-122"/>
              </a:rPr>
              <a:t>首先点击选择客户按钮，进入客户选择界面：</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857232"/>
            <a:ext cx="5274310" cy="3295650"/>
          </a:xfrm>
          <a:prstGeom prst="rect">
            <a:avLst/>
          </a:prstGeom>
          <a:noFill/>
          <a:ln w="9525">
            <a:noFill/>
            <a:miter lim="800000"/>
            <a:headEnd/>
            <a:tailEnd/>
          </a:ln>
        </p:spPr>
      </p:pic>
      <p:sp>
        <p:nvSpPr>
          <p:cNvPr id="6" name="矩形 5"/>
          <p:cNvSpPr/>
          <p:nvPr/>
        </p:nvSpPr>
        <p:spPr>
          <a:xfrm>
            <a:off x="642910" y="4357694"/>
            <a:ext cx="6572296" cy="369332"/>
          </a:xfrm>
          <a:prstGeom prst="rect">
            <a:avLst/>
          </a:prstGeom>
        </p:spPr>
        <p:txBody>
          <a:bodyPr wrap="square">
            <a:spAutoFit/>
          </a:bodyPr>
          <a:lstStyle/>
          <a:p>
            <a:r>
              <a:rPr lang="zh-CN" altLang="en-US" dirty="0" smtClean="0"/>
              <a:t>点击选择按钮，选择此客户。回到新建改装类合同界面。</a:t>
            </a:r>
            <a:endParaRPr lang="zh-CN" altLang="en-US" dirty="0"/>
          </a:p>
        </p:txBody>
      </p:sp>
      <p:sp>
        <p:nvSpPr>
          <p:cNvPr id="7" name="矩形 6"/>
          <p:cNvSpPr/>
          <p:nvPr/>
        </p:nvSpPr>
        <p:spPr>
          <a:xfrm>
            <a:off x="642910" y="4714884"/>
            <a:ext cx="7715304" cy="1200329"/>
          </a:xfrm>
          <a:prstGeom prst="rect">
            <a:avLst/>
          </a:prstGeom>
        </p:spPr>
        <p:txBody>
          <a:bodyPr wrap="square">
            <a:spAutoFit/>
          </a:bodyPr>
          <a:lstStyle/>
          <a:p>
            <a:r>
              <a:rPr lang="zh-CN" altLang="en-US" dirty="0" smtClean="0"/>
              <a:t>点击“保存为模板按钮”，可以将新建的合同保存为模板，以便下次录入合同时使用</a:t>
            </a:r>
            <a:endParaRPr lang="en-US" altLang="zh-CN" dirty="0" smtClean="0"/>
          </a:p>
          <a:p>
            <a:r>
              <a:rPr lang="zh-CN" altLang="en-US" dirty="0" smtClean="0"/>
              <a:t>点击“生成合同和评审表”按钮，可以将合同提交给销售负责人进行审核。</a:t>
            </a:r>
            <a:endParaRPr lang="en-US" altLang="zh-CN" dirty="0" smtClean="0"/>
          </a:p>
          <a:p>
            <a:r>
              <a:rPr lang="zh-CN" altLang="en-US" dirty="0" smtClean="0"/>
              <a:t>合同状态变为：</a:t>
            </a:r>
            <a:r>
              <a:rPr lang="zh-CN" altLang="en-US" b="1" dirty="0" smtClean="0"/>
              <a:t>销售负责人待审核</a:t>
            </a:r>
            <a:r>
              <a:rPr lang="zh-CN" altLang="en-US" dirty="0" smtClean="0"/>
              <a:t>。</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571480"/>
            <a:ext cx="180049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合同审核过程：</a:t>
            </a:r>
          </a:p>
        </p:txBody>
      </p:sp>
      <p:pic>
        <p:nvPicPr>
          <p:cNvPr id="5" name="图片 4" descr="u=17036295,928912485&amp;fm=23&amp;gp=0.jpg"/>
          <p:cNvPicPr>
            <a:picLocks noChangeAspect="1"/>
          </p:cNvPicPr>
          <p:nvPr/>
        </p:nvPicPr>
        <p:blipFill>
          <a:blip r:embed="rId2" cstate="print"/>
          <a:stretch>
            <a:fillRect/>
          </a:stretch>
        </p:blipFill>
        <p:spPr>
          <a:xfrm>
            <a:off x="357158" y="2786058"/>
            <a:ext cx="864136" cy="864136"/>
          </a:xfrm>
          <a:prstGeom prst="rect">
            <a:avLst/>
          </a:prstGeom>
        </p:spPr>
      </p:pic>
      <p:pic>
        <p:nvPicPr>
          <p:cNvPr id="6" name="图片 5" descr="u=4165524201,1147709453&amp;fm=21&amp;gp=0.jpg"/>
          <p:cNvPicPr>
            <a:picLocks noChangeAspect="1"/>
          </p:cNvPicPr>
          <p:nvPr/>
        </p:nvPicPr>
        <p:blipFill>
          <a:blip r:embed="rId3" cstate="print"/>
          <a:stretch>
            <a:fillRect/>
          </a:stretch>
        </p:blipFill>
        <p:spPr>
          <a:xfrm>
            <a:off x="2357422" y="2786058"/>
            <a:ext cx="785818" cy="785818"/>
          </a:xfrm>
          <a:prstGeom prst="rect">
            <a:avLst/>
          </a:prstGeom>
        </p:spPr>
      </p:pic>
      <p:pic>
        <p:nvPicPr>
          <p:cNvPr id="7" name="图片 6" descr="u=4140806019,3198941212&amp;fm=23&amp;gp=0.jpg"/>
          <p:cNvPicPr>
            <a:picLocks noChangeAspect="1"/>
          </p:cNvPicPr>
          <p:nvPr/>
        </p:nvPicPr>
        <p:blipFill>
          <a:blip r:embed="rId4"/>
          <a:stretch>
            <a:fillRect/>
          </a:stretch>
        </p:blipFill>
        <p:spPr>
          <a:xfrm>
            <a:off x="4357686" y="2857496"/>
            <a:ext cx="785818" cy="785818"/>
          </a:xfrm>
          <a:prstGeom prst="rect">
            <a:avLst/>
          </a:prstGeom>
        </p:spPr>
      </p:pic>
      <p:pic>
        <p:nvPicPr>
          <p:cNvPr id="8" name="图片 7" descr="u=3084921593,3469041137&amp;fm=23&amp;gp=0.jpg"/>
          <p:cNvPicPr>
            <a:picLocks noChangeAspect="1"/>
          </p:cNvPicPr>
          <p:nvPr/>
        </p:nvPicPr>
        <p:blipFill>
          <a:blip r:embed="rId5"/>
          <a:stretch>
            <a:fillRect/>
          </a:stretch>
        </p:blipFill>
        <p:spPr>
          <a:xfrm>
            <a:off x="6143636" y="2714620"/>
            <a:ext cx="928694" cy="928694"/>
          </a:xfrm>
          <a:prstGeom prst="rect">
            <a:avLst/>
          </a:prstGeom>
        </p:spPr>
      </p:pic>
      <p:sp>
        <p:nvSpPr>
          <p:cNvPr id="9" name="TextBox 8"/>
          <p:cNvSpPr txBox="1"/>
          <p:nvPr/>
        </p:nvSpPr>
        <p:spPr>
          <a:xfrm>
            <a:off x="357158"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销售员</a:t>
            </a:r>
          </a:p>
        </p:txBody>
      </p:sp>
      <p:sp>
        <p:nvSpPr>
          <p:cNvPr id="10" name="TextBox 9"/>
          <p:cNvSpPr txBox="1"/>
          <p:nvPr/>
        </p:nvSpPr>
        <p:spPr>
          <a:xfrm>
            <a:off x="2143108" y="3643314"/>
            <a:ext cx="1338828"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销售负责人</a:t>
            </a:r>
          </a:p>
        </p:txBody>
      </p:sp>
      <p:sp>
        <p:nvSpPr>
          <p:cNvPr id="11" name="TextBox 10"/>
          <p:cNvSpPr txBox="1"/>
          <p:nvPr/>
        </p:nvSpPr>
        <p:spPr>
          <a:xfrm>
            <a:off x="4286248"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总会计</a:t>
            </a:r>
          </a:p>
        </p:txBody>
      </p:sp>
      <p:sp>
        <p:nvSpPr>
          <p:cNvPr id="12" name="TextBox 11"/>
          <p:cNvSpPr txBox="1"/>
          <p:nvPr/>
        </p:nvSpPr>
        <p:spPr>
          <a:xfrm>
            <a:off x="6215074"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总经理</a:t>
            </a:r>
          </a:p>
        </p:txBody>
      </p:sp>
      <p:sp>
        <p:nvSpPr>
          <p:cNvPr id="14" name="燕尾形箭头 13"/>
          <p:cNvSpPr/>
          <p:nvPr/>
        </p:nvSpPr>
        <p:spPr bwMode="auto">
          <a:xfrm>
            <a:off x="1285852" y="3071810"/>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5" name="燕尾形箭头 14"/>
          <p:cNvSpPr/>
          <p:nvPr/>
        </p:nvSpPr>
        <p:spPr bwMode="auto">
          <a:xfrm>
            <a:off x="3143240" y="3071810"/>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6" name="燕尾形箭头 15"/>
          <p:cNvSpPr/>
          <p:nvPr/>
        </p:nvSpPr>
        <p:spPr bwMode="auto">
          <a:xfrm>
            <a:off x="5214942" y="3143248"/>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7" name="TextBox 16"/>
          <p:cNvSpPr txBox="1"/>
          <p:nvPr/>
        </p:nvSpPr>
        <p:spPr>
          <a:xfrm>
            <a:off x="1428728"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提交</a:t>
            </a:r>
          </a:p>
        </p:txBody>
      </p:sp>
      <p:sp>
        <p:nvSpPr>
          <p:cNvPr id="18" name="TextBox 17"/>
          <p:cNvSpPr txBox="1"/>
          <p:nvPr/>
        </p:nvSpPr>
        <p:spPr>
          <a:xfrm>
            <a:off x="3286116"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sp>
        <p:nvSpPr>
          <p:cNvPr id="19" name="TextBox 18"/>
          <p:cNvSpPr txBox="1"/>
          <p:nvPr/>
        </p:nvSpPr>
        <p:spPr>
          <a:xfrm>
            <a:off x="5357818"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sp>
        <p:nvSpPr>
          <p:cNvPr id="20" name="TextBox 19"/>
          <p:cNvSpPr txBox="1"/>
          <p:nvPr/>
        </p:nvSpPr>
        <p:spPr>
          <a:xfrm>
            <a:off x="7072330"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pic>
        <p:nvPicPr>
          <p:cNvPr id="21" name="图片 20" descr="png278840261055261.png"/>
          <p:cNvPicPr>
            <a:picLocks noChangeAspect="1"/>
          </p:cNvPicPr>
          <p:nvPr/>
        </p:nvPicPr>
        <p:blipFill>
          <a:blip r:embed="rId6"/>
          <a:stretch>
            <a:fillRect/>
          </a:stretch>
        </p:blipFill>
        <p:spPr>
          <a:xfrm>
            <a:off x="7929586" y="2643182"/>
            <a:ext cx="1004886" cy="1004886"/>
          </a:xfrm>
          <a:prstGeom prst="rect">
            <a:avLst/>
          </a:prstGeom>
        </p:spPr>
      </p:pic>
      <p:sp>
        <p:nvSpPr>
          <p:cNvPr id="22" name="燕尾形箭头 21"/>
          <p:cNvSpPr/>
          <p:nvPr/>
        </p:nvSpPr>
        <p:spPr bwMode="auto">
          <a:xfrm>
            <a:off x="6929454" y="3143248"/>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23" name="TextBox 22"/>
          <p:cNvSpPr txBox="1"/>
          <p:nvPr/>
        </p:nvSpPr>
        <p:spPr>
          <a:xfrm>
            <a:off x="7805172" y="3643314"/>
            <a:ext cx="1338828"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合同保管员</a:t>
            </a:r>
          </a:p>
        </p:txBody>
      </p:sp>
      <p:cxnSp>
        <p:nvCxnSpPr>
          <p:cNvPr id="27" name="直接连接符 26"/>
          <p:cNvCxnSpPr/>
          <p:nvPr/>
        </p:nvCxnSpPr>
        <p:spPr>
          <a:xfrm rot="5400000" flipH="1" flipV="1">
            <a:off x="2464579" y="2464587"/>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直接连接符 27"/>
          <p:cNvCxnSpPr/>
          <p:nvPr/>
        </p:nvCxnSpPr>
        <p:spPr>
          <a:xfrm rot="5400000" flipH="1" flipV="1">
            <a:off x="4465637" y="2463793"/>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直接连接符 28"/>
          <p:cNvCxnSpPr/>
          <p:nvPr/>
        </p:nvCxnSpPr>
        <p:spPr>
          <a:xfrm rot="5400000" flipH="1" flipV="1">
            <a:off x="6394463" y="2463793"/>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直接连接符 30"/>
          <p:cNvCxnSpPr/>
          <p:nvPr/>
        </p:nvCxnSpPr>
        <p:spPr>
          <a:xfrm rot="10800000">
            <a:off x="714348" y="2214554"/>
            <a:ext cx="5929354"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直接箭头连接符 32"/>
          <p:cNvCxnSpPr/>
          <p:nvPr/>
        </p:nvCxnSpPr>
        <p:spPr>
          <a:xfrm rot="5400000">
            <a:off x="464315" y="2464587"/>
            <a:ext cx="50006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 name="TextBox 33"/>
          <p:cNvSpPr txBox="1"/>
          <p:nvPr/>
        </p:nvSpPr>
        <p:spPr>
          <a:xfrm>
            <a:off x="3143240" y="1857364"/>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不通过</a:t>
            </a:r>
          </a:p>
        </p:txBody>
      </p:sp>
      <p:sp>
        <p:nvSpPr>
          <p:cNvPr id="35" name="TextBox 34"/>
          <p:cNvSpPr txBox="1"/>
          <p:nvPr/>
        </p:nvSpPr>
        <p:spPr>
          <a:xfrm>
            <a:off x="642910" y="4357694"/>
            <a:ext cx="325441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合同状态： 销售负责人待审核</a:t>
            </a:r>
          </a:p>
        </p:txBody>
      </p:sp>
      <p:sp>
        <p:nvSpPr>
          <p:cNvPr id="30" name="灯片编号占位符 29"/>
          <p:cNvSpPr>
            <a:spLocks noGrp="1"/>
          </p:cNvSpPr>
          <p:nvPr>
            <p:ph type="sldNum" sz="quarter" idx="12"/>
          </p:nvPr>
        </p:nvSpPr>
        <p:spPr/>
        <p:txBody>
          <a:bodyPr/>
          <a:lstStyle/>
          <a:p>
            <a:fld id="{0C913308-F349-4B6D-A68A-DD1791B4A57B}" type="slidenum">
              <a:rPr lang="zh-CN" altLang="en-US" smtClean="0"/>
              <a:pPr/>
              <a:t>35</a:t>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nvPicPr>
        <p:blipFill>
          <a:blip r:embed="rId2"/>
          <a:srcRect b="37364"/>
          <a:stretch>
            <a:fillRect/>
          </a:stretch>
        </p:blipFill>
        <p:spPr bwMode="auto">
          <a:xfrm>
            <a:off x="785786" y="1428736"/>
            <a:ext cx="7927922" cy="2643206"/>
          </a:xfrm>
          <a:prstGeom prst="rect">
            <a:avLst/>
          </a:prstGeom>
          <a:noFill/>
          <a:ln w="9525">
            <a:noFill/>
            <a:miter lim="800000"/>
            <a:headEnd/>
            <a:tailEnd/>
          </a:ln>
        </p:spPr>
      </p:pic>
      <p:sp>
        <p:nvSpPr>
          <p:cNvPr id="4" name="矩形 3"/>
          <p:cNvSpPr/>
          <p:nvPr/>
        </p:nvSpPr>
        <p:spPr>
          <a:xfrm>
            <a:off x="571472" y="285728"/>
            <a:ext cx="3305713" cy="400110"/>
          </a:xfrm>
          <a:prstGeom prst="rect">
            <a:avLst/>
          </a:prstGeom>
        </p:spPr>
        <p:txBody>
          <a:bodyPr wrap="none">
            <a:spAutoFit/>
          </a:bodyPr>
          <a:lstStyle/>
          <a:p>
            <a:r>
              <a:rPr lang="en-US" sz="2000" b="1" dirty="0" smtClean="0">
                <a:latin typeface="微软雅黑" pitchFamily="34" charset="-122"/>
                <a:ea typeface="微软雅黑" pitchFamily="34" charset="-122"/>
              </a:rPr>
              <a:t>2.2.4 </a:t>
            </a:r>
            <a:r>
              <a:rPr lang="zh-CN" altLang="en-US" sz="2000" b="1" dirty="0" smtClean="0">
                <a:latin typeface="微软雅黑" pitchFamily="34" charset="-122"/>
                <a:ea typeface="微软雅黑" pitchFamily="34" charset="-122"/>
              </a:rPr>
              <a:t>合同审批</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销售负责人</a:t>
            </a:r>
            <a:endParaRPr lang="zh-CN" altLang="en-US" sz="2000" b="1" dirty="0">
              <a:latin typeface="微软雅黑" pitchFamily="34" charset="-122"/>
              <a:ea typeface="微软雅黑" pitchFamily="34" charset="-122"/>
            </a:endParaRPr>
          </a:p>
        </p:txBody>
      </p:sp>
      <p:sp>
        <p:nvSpPr>
          <p:cNvPr id="5" name="矩形 4"/>
          <p:cNvSpPr/>
          <p:nvPr/>
        </p:nvSpPr>
        <p:spPr>
          <a:xfrm>
            <a:off x="642910" y="928670"/>
            <a:ext cx="7286676" cy="369332"/>
          </a:xfrm>
          <a:prstGeom prst="rect">
            <a:avLst/>
          </a:prstGeom>
        </p:spPr>
        <p:txBody>
          <a:bodyPr wrap="square">
            <a:spAutoFit/>
          </a:bodyPr>
          <a:lstStyle/>
          <a:p>
            <a:r>
              <a:rPr lang="zh-CN" altLang="en-US" dirty="0" smtClean="0"/>
              <a:t>可根据合同号，乙方，签订日期，选择合同类型，查询合同信息。如下：</a:t>
            </a:r>
            <a:endParaRPr lang="zh-CN" altLang="en-US" dirty="0"/>
          </a:p>
        </p:txBody>
      </p:sp>
      <p:sp>
        <p:nvSpPr>
          <p:cNvPr id="7" name="矩形 6"/>
          <p:cNvSpPr/>
          <p:nvPr/>
        </p:nvSpPr>
        <p:spPr>
          <a:xfrm>
            <a:off x="357158" y="4214818"/>
            <a:ext cx="8501122" cy="646331"/>
          </a:xfrm>
          <a:prstGeom prst="rect">
            <a:avLst/>
          </a:prstGeom>
        </p:spPr>
        <p:txBody>
          <a:bodyPr wrap="square">
            <a:spAutoFit/>
          </a:bodyPr>
          <a:lstStyle/>
          <a:p>
            <a:r>
              <a:rPr lang="zh-CN" altLang="en-US" dirty="0" smtClean="0">
                <a:latin typeface="微软雅黑" pitchFamily="34" charset="-122"/>
                <a:ea typeface="微软雅黑" pitchFamily="34" charset="-122"/>
              </a:rPr>
              <a:t>       销售负责人待审批的合同会显示</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审核“，销售负责人可以点审批合同进行审批。</a:t>
            </a:r>
            <a:endParaRPr lang="zh-CN" altLang="en-US" dirty="0">
              <a:latin typeface="微软雅黑" pitchFamily="34" charset="-122"/>
              <a:ea typeface="微软雅黑" pitchFamily="34" charset="-122"/>
            </a:endParaRPr>
          </a:p>
        </p:txBody>
      </p:sp>
      <p:sp>
        <p:nvSpPr>
          <p:cNvPr id="8" name="椭圆 7"/>
          <p:cNvSpPr/>
          <p:nvPr/>
        </p:nvSpPr>
        <p:spPr bwMode="auto">
          <a:xfrm>
            <a:off x="6072198" y="2143116"/>
            <a:ext cx="1785950"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428604"/>
            <a:ext cx="7858180" cy="646331"/>
          </a:xfrm>
          <a:prstGeom prst="rect">
            <a:avLst/>
          </a:prstGeom>
        </p:spPr>
        <p:txBody>
          <a:bodyPr wrap="square">
            <a:spAutoFit/>
          </a:bodyPr>
          <a:lstStyle/>
          <a:p>
            <a:r>
              <a:rPr lang="zh-CN" altLang="en-US" dirty="0" smtClean="0">
                <a:latin typeface="微软雅黑" pitchFamily="34" charset="-122"/>
                <a:ea typeface="微软雅黑" pitchFamily="34" charset="-122"/>
              </a:rPr>
              <a:t>销售负责人选择“通过”就会提交给总会计师进行审批，选择拒绝会回到销售人员处对合同进行修改。</a:t>
            </a:r>
            <a:endParaRPr lang="zh-CN" altLang="en-US" dirty="0"/>
          </a:p>
        </p:txBody>
      </p:sp>
      <p:pic>
        <p:nvPicPr>
          <p:cNvPr id="5" name="图片 4"/>
          <p:cNvPicPr/>
          <p:nvPr/>
        </p:nvPicPr>
        <p:blipFill>
          <a:blip r:embed="rId2"/>
          <a:srcRect/>
          <a:stretch>
            <a:fillRect/>
          </a:stretch>
        </p:blipFill>
        <p:spPr bwMode="auto">
          <a:xfrm>
            <a:off x="2500298" y="1071546"/>
            <a:ext cx="5200650" cy="55054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37</a:t>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srcRect/>
          <a:stretch>
            <a:fillRect/>
          </a:stretch>
        </p:blipFill>
        <p:spPr bwMode="auto">
          <a:xfrm>
            <a:off x="252385" y="785795"/>
            <a:ext cx="8605895" cy="3509120"/>
          </a:xfrm>
          <a:prstGeom prst="rect">
            <a:avLst/>
          </a:prstGeom>
          <a:noFill/>
          <a:ln w="9525">
            <a:noFill/>
            <a:miter lim="800000"/>
            <a:headEnd/>
            <a:tailEnd/>
          </a:ln>
          <a:effectLst/>
        </p:spPr>
      </p:pic>
      <p:sp>
        <p:nvSpPr>
          <p:cNvPr id="4" name="矩形 3"/>
          <p:cNvSpPr/>
          <p:nvPr/>
        </p:nvSpPr>
        <p:spPr>
          <a:xfrm>
            <a:off x="500034" y="285728"/>
            <a:ext cx="2937022"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合同审批总会计师</a:t>
            </a:r>
            <a:endParaRPr lang="zh-CN" altLang="en-US" sz="2000" b="1" dirty="0">
              <a:latin typeface="微软雅黑" pitchFamily="34" charset="-122"/>
              <a:ea typeface="微软雅黑" pitchFamily="34" charset="-122"/>
            </a:endParaRPr>
          </a:p>
        </p:txBody>
      </p:sp>
      <p:sp>
        <p:nvSpPr>
          <p:cNvPr id="6" name="椭圆 5"/>
          <p:cNvSpPr/>
          <p:nvPr/>
        </p:nvSpPr>
        <p:spPr bwMode="auto">
          <a:xfrm>
            <a:off x="6215074" y="2357430"/>
            <a:ext cx="1143008" cy="285752"/>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646331"/>
          </a:xfrm>
          <a:prstGeom prst="rect">
            <a:avLst/>
          </a:prstGeom>
        </p:spPr>
        <p:txBody>
          <a:bodyPr wrap="square">
            <a:spAutoFit/>
          </a:bodyPr>
          <a:lstStyle/>
          <a:p>
            <a:r>
              <a:rPr lang="zh-CN" altLang="en-US" dirty="0" smtClean="0">
                <a:latin typeface="微软雅黑" pitchFamily="34" charset="-122"/>
                <a:ea typeface="微软雅黑" pitchFamily="34" charset="-122"/>
              </a:rPr>
              <a:t>总会计师可以点</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审核</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，选择通过就会提交给总经理进行审批，选择拒绝会回到销售人员处对合同进行修改。如下</a:t>
            </a:r>
            <a:r>
              <a:rPr 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214546" y="1000108"/>
            <a:ext cx="4786346" cy="499111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0100" y="150017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统计报表</a:t>
            </a:r>
          </a:p>
        </p:txBody>
      </p:sp>
      <p:pic>
        <p:nvPicPr>
          <p:cNvPr id="2050" name="Picture 2"/>
          <p:cNvPicPr>
            <a:picLocks noChangeAspect="1" noChangeArrowheads="1"/>
          </p:cNvPicPr>
          <p:nvPr/>
        </p:nvPicPr>
        <p:blipFill>
          <a:blip r:embed="rId2"/>
          <a:srcRect/>
          <a:stretch>
            <a:fillRect/>
          </a:stretch>
        </p:blipFill>
        <p:spPr bwMode="auto">
          <a:xfrm>
            <a:off x="2357422" y="1071546"/>
            <a:ext cx="2857520" cy="113451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357422" y="2428868"/>
            <a:ext cx="3395665" cy="1008344"/>
          </a:xfrm>
          <a:prstGeom prst="rect">
            <a:avLst/>
          </a:prstGeom>
          <a:noFill/>
          <a:ln w="9525">
            <a:noFill/>
            <a:miter lim="800000"/>
            <a:headEnd/>
            <a:tailEnd/>
          </a:ln>
          <a:effectLst/>
        </p:spPr>
      </p:pic>
      <p:sp>
        <p:nvSpPr>
          <p:cNvPr id="7" name="TextBox 6"/>
          <p:cNvSpPr txBox="1"/>
          <p:nvPr/>
        </p:nvSpPr>
        <p:spPr>
          <a:xfrm>
            <a:off x="1000100" y="2714620"/>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信息管理</a:t>
            </a:r>
          </a:p>
        </p:txBody>
      </p:sp>
      <p:sp>
        <p:nvSpPr>
          <p:cNvPr id="8" name="TextBox 7"/>
          <p:cNvSpPr txBox="1"/>
          <p:nvPr/>
        </p:nvSpPr>
        <p:spPr>
          <a:xfrm>
            <a:off x="1000100" y="4071942"/>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系统管理</a:t>
            </a:r>
          </a:p>
        </p:txBody>
      </p:sp>
      <p:pic>
        <p:nvPicPr>
          <p:cNvPr id="2052" name="Picture 4"/>
          <p:cNvPicPr>
            <a:picLocks noChangeAspect="1" noChangeArrowheads="1"/>
          </p:cNvPicPr>
          <p:nvPr/>
        </p:nvPicPr>
        <p:blipFill>
          <a:blip r:embed="rId4"/>
          <a:srcRect/>
          <a:stretch>
            <a:fillRect/>
          </a:stretch>
        </p:blipFill>
        <p:spPr bwMode="auto">
          <a:xfrm>
            <a:off x="2357422" y="3714752"/>
            <a:ext cx="4495805" cy="1067910"/>
          </a:xfrm>
          <a:prstGeom prst="rect">
            <a:avLst/>
          </a:prstGeom>
          <a:noFill/>
          <a:ln w="9525">
            <a:noFill/>
            <a:miter lim="800000"/>
            <a:headEnd/>
            <a:tailEnd/>
          </a:ln>
          <a:effectLst/>
        </p:spPr>
      </p:pic>
      <p:cxnSp>
        <p:nvCxnSpPr>
          <p:cNvPr id="10" name="直接连接符 9"/>
          <p:cNvCxnSpPr/>
          <p:nvPr/>
        </p:nvCxnSpPr>
        <p:spPr>
          <a:xfrm>
            <a:off x="714348" y="228599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4348" y="3570288"/>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48" y="485617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灯片编号占位符 12"/>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2"/>
          <a:srcRect/>
          <a:stretch>
            <a:fillRect/>
          </a:stretch>
        </p:blipFill>
        <p:spPr bwMode="auto">
          <a:xfrm>
            <a:off x="285720" y="857232"/>
            <a:ext cx="8358246" cy="3159147"/>
          </a:xfrm>
          <a:prstGeom prst="rect">
            <a:avLst/>
          </a:prstGeom>
          <a:noFill/>
          <a:ln w="9525">
            <a:noFill/>
            <a:miter lim="800000"/>
            <a:headEnd/>
            <a:tailEnd/>
          </a:ln>
          <a:effectLst/>
        </p:spPr>
      </p:pic>
      <p:sp>
        <p:nvSpPr>
          <p:cNvPr id="4" name="矩形 3"/>
          <p:cNvSpPr/>
          <p:nvPr/>
        </p:nvSpPr>
        <p:spPr>
          <a:xfrm>
            <a:off x="357158" y="285728"/>
            <a:ext cx="2680542"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合同审批总经理</a:t>
            </a:r>
            <a:endParaRPr lang="zh-CN" altLang="en-US" sz="2000" b="1" dirty="0">
              <a:latin typeface="微软雅黑" pitchFamily="34" charset="-122"/>
              <a:ea typeface="微软雅黑" pitchFamily="34" charset="-122"/>
            </a:endParaRPr>
          </a:p>
        </p:txBody>
      </p:sp>
      <p:sp>
        <p:nvSpPr>
          <p:cNvPr id="6" name="椭圆 5"/>
          <p:cNvSpPr/>
          <p:nvPr/>
        </p:nvSpPr>
        <p:spPr bwMode="auto">
          <a:xfrm>
            <a:off x="6072198" y="2214554"/>
            <a:ext cx="1143008" cy="285752"/>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40</a:t>
            </a:fld>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2976" y="5357826"/>
            <a:ext cx="7572428" cy="646331"/>
          </a:xfrm>
          <a:prstGeom prst="rect">
            <a:avLst/>
          </a:prstGeom>
        </p:spPr>
        <p:txBody>
          <a:bodyPr wrap="square">
            <a:spAutoFit/>
          </a:bodyPr>
          <a:lstStyle/>
          <a:p>
            <a:r>
              <a:rPr lang="zh-CN" altLang="en-US" dirty="0" smtClean="0">
                <a:latin typeface="微软雅黑" pitchFamily="34" charset="-122"/>
                <a:ea typeface="微软雅黑" pitchFamily="34" charset="-122"/>
              </a:rPr>
              <a:t>选择“通过”合同交给合同保管员，选择“拒绝”返回到销售人员处对合同进行修改。</a:t>
            </a:r>
            <a:endParaRPr lang="zh-CN" altLang="en-US" dirty="0">
              <a:latin typeface="微软雅黑" pitchFamily="34" charset="-122"/>
              <a:ea typeface="微软雅黑" pitchFamily="34" charset="-122"/>
            </a:endParaRPr>
          </a:p>
        </p:txBody>
      </p:sp>
      <p:pic>
        <p:nvPicPr>
          <p:cNvPr id="48130" name="Picture 2" descr="C:\DOCUME~1\ADMINI~1\LOCALS~1\Temp\SNAGHTML1830ad3.PNG"/>
          <p:cNvPicPr>
            <a:picLocks noChangeAspect="1" noChangeArrowheads="1"/>
          </p:cNvPicPr>
          <p:nvPr/>
        </p:nvPicPr>
        <p:blipFill>
          <a:blip r:embed="rId2"/>
          <a:srcRect/>
          <a:stretch>
            <a:fillRect/>
          </a:stretch>
        </p:blipFill>
        <p:spPr bwMode="auto">
          <a:xfrm>
            <a:off x="2357422" y="214290"/>
            <a:ext cx="4000528" cy="4859358"/>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43042" y="1500174"/>
            <a:ext cx="4991100" cy="3390900"/>
          </a:xfrm>
          <a:prstGeom prst="rect">
            <a:avLst/>
          </a:prstGeom>
          <a:noFill/>
          <a:ln w="9525">
            <a:noFill/>
            <a:miter lim="800000"/>
            <a:headEnd/>
            <a:tailEnd/>
          </a:ln>
          <a:effectLst/>
        </p:spPr>
      </p:pic>
      <p:sp>
        <p:nvSpPr>
          <p:cNvPr id="5" name="矩形 4"/>
          <p:cNvSpPr/>
          <p:nvPr/>
        </p:nvSpPr>
        <p:spPr>
          <a:xfrm>
            <a:off x="357158" y="285728"/>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待办事项</a:t>
            </a:r>
            <a:endParaRPr lang="zh-CN" altLang="en-US" sz="2000" b="1"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2.2.2 </a:t>
            </a:r>
            <a:r>
              <a:rPr lang="zh-CN" altLang="en-US" sz="2000" b="1" dirty="0" smtClean="0">
                <a:latin typeface="微软雅黑" pitchFamily="34" charset="-122"/>
                <a:ea typeface="微软雅黑" pitchFamily="34" charset="-122"/>
              </a:rPr>
              <a:t>销售类合同</a:t>
            </a:r>
            <a:endParaRPr lang="zh-CN" altLang="en-US" sz="2000" b="1"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14282" y="857232"/>
            <a:ext cx="8429684" cy="3357586"/>
          </a:xfrm>
          <a:prstGeom prst="rect">
            <a:avLst/>
          </a:prstGeom>
          <a:noFill/>
          <a:ln w="9525">
            <a:noFill/>
            <a:miter lim="800000"/>
            <a:headEnd/>
            <a:tailEnd/>
          </a:ln>
        </p:spPr>
      </p:pic>
      <p:sp>
        <p:nvSpPr>
          <p:cNvPr id="6" name="椭圆 5"/>
          <p:cNvSpPr/>
          <p:nvPr/>
        </p:nvSpPr>
        <p:spPr bwMode="auto">
          <a:xfrm>
            <a:off x="7429520" y="207167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4801314" cy="369332"/>
          </a:xfrm>
          <a:prstGeom prst="rect">
            <a:avLst/>
          </a:prstGeom>
        </p:spPr>
        <p:txBody>
          <a:bodyPr wrap="none">
            <a:spAutoFit/>
          </a:bodyPr>
          <a:lstStyle/>
          <a:p>
            <a:r>
              <a:rPr lang="zh-CN" altLang="en-US" dirty="0" smtClean="0">
                <a:latin typeface="微软雅黑" pitchFamily="34" charset="-122"/>
                <a:ea typeface="微软雅黑" pitchFamily="34" charset="-122"/>
              </a:rPr>
              <a:t>选择查看，可以查看合同的详细信息，如下：</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928794" y="928670"/>
            <a:ext cx="5200650" cy="5667375"/>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214290"/>
            <a:ext cx="892971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点击左侧的</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按钮，添加新的销售类合同。首先会提示要选择的合同模板，可通过下拉列表进行选择，如下：</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142984"/>
            <a:ext cx="2286000" cy="1533525"/>
          </a:xfrm>
          <a:prstGeom prst="rect">
            <a:avLst/>
          </a:prstGeom>
          <a:noFill/>
          <a:ln w="9525">
            <a:noFill/>
            <a:miter lim="800000"/>
            <a:headEnd/>
            <a:tailEnd/>
          </a:ln>
        </p:spPr>
      </p:pic>
      <p:pic>
        <p:nvPicPr>
          <p:cNvPr id="7" name="图片 6"/>
          <p:cNvPicPr/>
          <p:nvPr/>
        </p:nvPicPr>
        <p:blipFill>
          <a:blip r:embed="rId3"/>
          <a:srcRect/>
          <a:stretch>
            <a:fillRect/>
          </a:stretch>
        </p:blipFill>
        <p:spPr bwMode="auto">
          <a:xfrm>
            <a:off x="3571868" y="928670"/>
            <a:ext cx="4500594" cy="5486292"/>
          </a:xfrm>
          <a:prstGeom prst="rect">
            <a:avLst/>
          </a:prstGeom>
          <a:noFill/>
          <a:ln w="9525">
            <a:noFill/>
            <a:miter lim="800000"/>
            <a:headEnd/>
            <a:tailEnd/>
          </a:ln>
        </p:spPr>
      </p:pic>
      <p:sp>
        <p:nvSpPr>
          <p:cNvPr id="8" name="椭圆 7"/>
          <p:cNvSpPr/>
          <p:nvPr/>
        </p:nvSpPr>
        <p:spPr bwMode="auto">
          <a:xfrm>
            <a:off x="7000892" y="2000240"/>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9" name="椭圆 8"/>
          <p:cNvSpPr/>
          <p:nvPr/>
        </p:nvSpPr>
        <p:spPr bwMode="auto">
          <a:xfrm>
            <a:off x="4429124" y="278605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71604" y="1714488"/>
            <a:ext cx="5500726" cy="3714776"/>
          </a:xfrm>
          <a:prstGeom prst="rect">
            <a:avLst/>
          </a:prstGeom>
          <a:noFill/>
          <a:ln w="9525">
            <a:noFill/>
            <a:miter lim="800000"/>
            <a:headEnd/>
            <a:tailEnd/>
          </a:ln>
        </p:spPr>
      </p:pic>
      <p:sp>
        <p:nvSpPr>
          <p:cNvPr id="5" name="矩形 4"/>
          <p:cNvSpPr/>
          <p:nvPr/>
        </p:nvSpPr>
        <p:spPr>
          <a:xfrm>
            <a:off x="500034" y="785794"/>
            <a:ext cx="4108817" cy="369332"/>
          </a:xfrm>
          <a:prstGeom prst="rect">
            <a:avLst/>
          </a:prstGeom>
        </p:spPr>
        <p:txBody>
          <a:bodyPr wrap="none">
            <a:spAutoFit/>
          </a:bodyPr>
          <a:lstStyle/>
          <a:p>
            <a:r>
              <a:rPr lang="zh-CN" altLang="en-US" dirty="0" smtClean="0">
                <a:latin typeface="微软雅黑" pitchFamily="34" charset="-122"/>
                <a:ea typeface="微软雅黑" pitchFamily="34" charset="-122"/>
              </a:rPr>
              <a:t>点击选择客户按钮，进入客户选择界面</a:t>
            </a:r>
            <a:endParaRPr lang="zh-CN" altLang="en-US" dirty="0">
              <a:latin typeface="微软雅黑" pitchFamily="34" charset="-122"/>
              <a:ea typeface="微软雅黑" pitchFamily="34"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46</a:t>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捕获.PNG"/>
          <p:cNvPicPr/>
          <p:nvPr/>
        </p:nvPicPr>
        <p:blipFill>
          <a:blip r:embed="rId2"/>
          <a:srcRect/>
          <a:stretch>
            <a:fillRect/>
          </a:stretch>
        </p:blipFill>
        <p:spPr bwMode="auto">
          <a:xfrm>
            <a:off x="357158" y="1071546"/>
            <a:ext cx="8286808" cy="4143404"/>
          </a:xfrm>
          <a:prstGeom prst="rect">
            <a:avLst/>
          </a:prstGeom>
          <a:noFill/>
          <a:ln w="9525">
            <a:noFill/>
            <a:miter lim="800000"/>
            <a:headEnd/>
            <a:tailEnd/>
          </a:ln>
        </p:spPr>
      </p:pic>
      <p:sp>
        <p:nvSpPr>
          <p:cNvPr id="5" name="矩形 4"/>
          <p:cNvSpPr/>
          <p:nvPr/>
        </p:nvSpPr>
        <p:spPr>
          <a:xfrm>
            <a:off x="285720" y="500042"/>
            <a:ext cx="8286808" cy="369332"/>
          </a:xfrm>
          <a:prstGeom prst="rect">
            <a:avLst/>
          </a:prstGeom>
        </p:spPr>
        <p:txBody>
          <a:bodyPr wrap="square">
            <a:spAutoFit/>
          </a:bodyPr>
          <a:lstStyle/>
          <a:p>
            <a:r>
              <a:rPr lang="zh-CN" altLang="en-US" dirty="0" smtClean="0">
                <a:latin typeface="微软雅黑" pitchFamily="34" charset="-122"/>
                <a:ea typeface="微软雅黑" pitchFamily="34" charset="-122"/>
              </a:rPr>
              <a:t>回到新建销售类合同界面。在零件选择处，点击进入，会进入货物选择界面。</a:t>
            </a:r>
            <a:endParaRPr lang="zh-CN" altLang="en-US" dirty="0">
              <a:latin typeface="微软雅黑" pitchFamily="34" charset="-122"/>
              <a:ea typeface="微软雅黑" pitchFamily="34" charset="-122"/>
            </a:endParaRPr>
          </a:p>
        </p:txBody>
      </p:sp>
      <p:sp>
        <p:nvSpPr>
          <p:cNvPr id="58369" name="Rectangle 1"/>
          <p:cNvSpPr>
            <a:spLocks noChangeArrowheads="1"/>
          </p:cNvSpPr>
          <p:nvPr/>
        </p:nvSpPr>
        <p:spPr bwMode="auto">
          <a:xfrm>
            <a:off x="285720" y="5500702"/>
            <a:ext cx="8501122"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可根据物品编码，物品名称，所属类别对货物进行查询，会在左侧显示库存中货物信息，然后选择需要的货物，点击添加按钮，添加到右侧方框中，输入所需的物品数量，点击保存，存储选择好的货物信息。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47</a:t>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285720" y="285728"/>
            <a:ext cx="400049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.2.3 </a:t>
            </a:r>
            <a:r>
              <a:rPr kumimoji="0" lang="zh-CN" altLang="en-US" sz="2000" b="1" i="0" u="none" strike="noStrike" cap="none" normalizeH="0" baseline="0" dirty="0" smtClean="0" bmk="_Toc402462466">
                <a:ln>
                  <a:noFill/>
                </a:ln>
                <a:solidFill>
                  <a:schemeClr val="tx1"/>
                </a:solidFill>
                <a:effectLst/>
                <a:latin typeface="微软雅黑" pitchFamily="34" charset="-122"/>
                <a:ea typeface="微软雅黑" pitchFamily="34" charset="-122"/>
              </a:rPr>
              <a:t>合同模板管理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矩形 4"/>
          <p:cNvSpPr/>
          <p:nvPr/>
        </p:nvSpPr>
        <p:spPr>
          <a:xfrm>
            <a:off x="357158" y="857232"/>
            <a:ext cx="8429684" cy="646331"/>
          </a:xfrm>
          <a:prstGeom prst="rect">
            <a:avLst/>
          </a:prstGeom>
        </p:spPr>
        <p:txBody>
          <a:bodyPr wrap="square">
            <a:spAutoFit/>
          </a:bodyPr>
          <a:lstStyle/>
          <a:p>
            <a:r>
              <a:rPr lang="zh-CN" altLang="en-US" dirty="0" smtClean="0"/>
              <a:t>会显示已经存在的合同模板信息，可根据模板名称，模板类型，制作人，最终修改时间查询合同模板信息。</a:t>
            </a:r>
            <a:endParaRPr lang="zh-CN" altLang="en-US" dirty="0"/>
          </a:p>
        </p:txBody>
      </p:sp>
      <p:pic>
        <p:nvPicPr>
          <p:cNvPr id="6" name="图片 5"/>
          <p:cNvPicPr/>
          <p:nvPr/>
        </p:nvPicPr>
        <p:blipFill>
          <a:blip r:embed="rId2"/>
          <a:srcRect/>
          <a:stretch>
            <a:fillRect/>
          </a:stretch>
        </p:blipFill>
        <p:spPr bwMode="auto">
          <a:xfrm>
            <a:off x="857224" y="1500174"/>
            <a:ext cx="7500990" cy="3300473"/>
          </a:xfrm>
          <a:prstGeom prst="rect">
            <a:avLst/>
          </a:prstGeom>
          <a:noFill/>
          <a:ln w="9525">
            <a:noFill/>
            <a:miter lim="800000"/>
            <a:headEnd/>
            <a:tailEnd/>
          </a:ln>
        </p:spPr>
      </p:pic>
      <p:sp>
        <p:nvSpPr>
          <p:cNvPr id="7" name="椭圆 6"/>
          <p:cNvSpPr/>
          <p:nvPr/>
        </p:nvSpPr>
        <p:spPr bwMode="auto">
          <a:xfrm>
            <a:off x="7000892" y="421481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48</a:t>
            </a:fld>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571480"/>
            <a:ext cx="4108817" cy="369332"/>
          </a:xfrm>
          <a:prstGeom prst="rect">
            <a:avLst/>
          </a:prstGeom>
        </p:spPr>
        <p:txBody>
          <a:bodyPr wrap="none">
            <a:spAutoFit/>
          </a:bodyPr>
          <a:lstStyle/>
          <a:p>
            <a:r>
              <a:rPr lang="zh-CN" altLang="en-US" dirty="0" smtClean="0"/>
              <a:t>选择查看，可以查看此模板的详细信息</a:t>
            </a:r>
            <a:endParaRPr lang="zh-CN" altLang="en-US" dirty="0"/>
          </a:p>
        </p:txBody>
      </p:sp>
      <p:pic>
        <p:nvPicPr>
          <p:cNvPr id="5" name="图片 4"/>
          <p:cNvPicPr/>
          <p:nvPr/>
        </p:nvPicPr>
        <p:blipFill>
          <a:blip r:embed="rId2"/>
          <a:srcRect b="33079"/>
          <a:stretch>
            <a:fillRect/>
          </a:stretch>
        </p:blipFill>
        <p:spPr bwMode="auto">
          <a:xfrm>
            <a:off x="1357290" y="1000108"/>
            <a:ext cx="6000792" cy="421484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642918"/>
            <a:ext cx="1620957" cy="523220"/>
          </a:xfrm>
          <a:prstGeom prst="rect">
            <a:avLst/>
          </a:prstGeom>
          <a:noFill/>
        </p:spPr>
        <p:txBody>
          <a:bodyPr wrap="none" rtlCol="0">
            <a:spAutoFit/>
          </a:bodyPr>
          <a:lstStyle/>
          <a:p>
            <a:r>
              <a:rPr lang="zh-CN" altLang="en-US" sz="2800" dirty="0" smtClean="0">
                <a:latin typeface="微软雅黑" panose="020B0503020204020204" pitchFamily="34" charset="-122"/>
                <a:ea typeface="微软雅黑" panose="020B0503020204020204" pitchFamily="34" charset="-122"/>
              </a:rPr>
              <a:t>部门设置</a:t>
            </a:r>
            <a:endParaRPr lang="zh-CN" altLang="en-US" sz="2800"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rotWithShape="1">
          <a:blip r:embed="rId2"/>
          <a:srcRect r="12720"/>
          <a:stretch/>
        </p:blipFill>
        <p:spPr bwMode="auto">
          <a:xfrm>
            <a:off x="285720" y="1500174"/>
            <a:ext cx="7232680" cy="3706514"/>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5</a:t>
            </a:fld>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2.2.6 </a:t>
            </a:r>
            <a:r>
              <a:rPr lang="zh-CN" altLang="en-US" sz="2000" b="1" dirty="0" smtClean="0">
                <a:latin typeface="微软雅黑" pitchFamily="34" charset="-122"/>
                <a:ea typeface="微软雅黑" pitchFamily="34" charset="-122"/>
              </a:rPr>
              <a:t>付款管理</a:t>
            </a:r>
            <a:endParaRPr lang="zh-CN" altLang="en-US" sz="2000" b="1" dirty="0">
              <a:latin typeface="微软雅黑" pitchFamily="34" charset="-122"/>
              <a:ea typeface="微软雅黑" pitchFamily="34" charset="-122"/>
            </a:endParaRPr>
          </a:p>
        </p:txBody>
      </p:sp>
      <p:sp>
        <p:nvSpPr>
          <p:cNvPr id="5" name="矩形 4"/>
          <p:cNvSpPr/>
          <p:nvPr/>
        </p:nvSpPr>
        <p:spPr>
          <a:xfrm>
            <a:off x="642910" y="928670"/>
            <a:ext cx="6715172" cy="369332"/>
          </a:xfrm>
          <a:prstGeom prst="rect">
            <a:avLst/>
          </a:prstGeom>
        </p:spPr>
        <p:txBody>
          <a:bodyPr wrap="square">
            <a:spAutoFit/>
          </a:bodyPr>
          <a:lstStyle/>
          <a:p>
            <a:r>
              <a:rPr lang="zh-CN" altLang="en-US" dirty="0" smtClean="0"/>
              <a:t>操作角色：销售人员、 销售负责人、总会计师、总经理</a:t>
            </a:r>
            <a:endParaRPr lang="zh-CN" altLang="en-US" dirty="0"/>
          </a:p>
        </p:txBody>
      </p:sp>
      <p:sp>
        <p:nvSpPr>
          <p:cNvPr id="6" name="矩形 5"/>
          <p:cNvSpPr/>
          <p:nvPr/>
        </p:nvSpPr>
        <p:spPr>
          <a:xfrm>
            <a:off x="714348" y="1500174"/>
            <a:ext cx="8001056" cy="646331"/>
          </a:xfrm>
          <a:prstGeom prst="rect">
            <a:avLst/>
          </a:prstGeom>
        </p:spPr>
        <p:txBody>
          <a:bodyPr wrap="square">
            <a:spAutoFit/>
          </a:bodyPr>
          <a:lstStyle/>
          <a:p>
            <a:r>
              <a:rPr lang="zh-CN" altLang="en-US" dirty="0" smtClean="0"/>
              <a:t>会显示所有合同的付款信息，可根据合同类型，合同编号，乙方，签订日期查询合同付款信息。</a:t>
            </a:r>
            <a:endParaRPr lang="zh-CN" altLang="en-US" dirty="0"/>
          </a:p>
        </p:txBody>
      </p:sp>
      <p:pic>
        <p:nvPicPr>
          <p:cNvPr id="7" name="图片 6"/>
          <p:cNvPicPr/>
          <p:nvPr/>
        </p:nvPicPr>
        <p:blipFill>
          <a:blip r:embed="rId2"/>
          <a:srcRect/>
          <a:stretch>
            <a:fillRect/>
          </a:stretch>
        </p:blipFill>
        <p:spPr bwMode="auto">
          <a:xfrm>
            <a:off x="500034" y="2214554"/>
            <a:ext cx="8001056" cy="3357586"/>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50</a:t>
            </a:fld>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8358246" cy="646331"/>
          </a:xfrm>
          <a:prstGeom prst="rect">
            <a:avLst/>
          </a:prstGeom>
        </p:spPr>
        <p:txBody>
          <a:bodyPr wrap="square">
            <a:spAutoFit/>
          </a:bodyPr>
          <a:lstStyle/>
          <a:p>
            <a:r>
              <a:rPr lang="zh-CN" altLang="en-US" dirty="0" smtClean="0">
                <a:latin typeface="微软雅黑" pitchFamily="34" charset="-122"/>
                <a:ea typeface="微软雅黑" pitchFamily="34" charset="-122"/>
              </a:rPr>
              <a:t>选择付款编辑此合同的付款信息，显示的信息包括合同信息，各个阶段付款信息，点击确定进行保存。</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714612" y="1428736"/>
            <a:ext cx="3929090" cy="4118651"/>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51</a:t>
            </a:fld>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2.2.7 </a:t>
            </a:r>
            <a:r>
              <a:rPr lang="zh-CN" altLang="en-US" sz="2000" b="1" dirty="0" smtClean="0">
                <a:latin typeface="微软雅黑" pitchFamily="34" charset="-122"/>
                <a:ea typeface="微软雅黑" pitchFamily="34" charset="-122"/>
              </a:rPr>
              <a:t>发货通知</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285720" y="1000108"/>
            <a:ext cx="864399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tab pos="1924050" algn="l"/>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lang="zh-CN" altLang="en-US" dirty="0" smtClean="0">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总会计师 </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总经理</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p>
            <a:pPr marL="0" marR="0" lvl="0" indent="304800" algn="l" defTabSz="914400" rtl="0" eaLnBrk="0" fontAlgn="base" latinLnBrk="0" hangingPunct="0">
              <a:lnSpc>
                <a:spcPct val="100000"/>
              </a:lnSpc>
              <a:spcBef>
                <a:spcPct val="0"/>
              </a:spcBef>
              <a:spcAft>
                <a:spcPct val="0"/>
              </a:spcAft>
              <a:buClrTx/>
              <a:buSzTx/>
              <a:buFontTx/>
              <a:buNone/>
              <a:tabLst>
                <a:tab pos="1924050" algn="l"/>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操作人员点击“发货通知”，会显示所有合同的发货状态，可根据合同类型，合同编号，乙方，签订日期查询合同发货信息。</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6" name="图片 5"/>
          <p:cNvPicPr/>
          <p:nvPr/>
        </p:nvPicPr>
        <p:blipFill>
          <a:blip r:embed="rId2"/>
          <a:srcRect/>
          <a:stretch>
            <a:fillRect/>
          </a:stretch>
        </p:blipFill>
        <p:spPr bwMode="auto">
          <a:xfrm>
            <a:off x="714348" y="2143116"/>
            <a:ext cx="8103519" cy="278608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52</a:t>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646331"/>
          </a:xfrm>
          <a:prstGeom prst="rect">
            <a:avLst/>
          </a:prstGeom>
        </p:spPr>
        <p:txBody>
          <a:bodyPr wrap="square">
            <a:spAutoFit/>
          </a:bodyPr>
          <a:lstStyle/>
          <a:p>
            <a:r>
              <a:rPr lang="zh-CN" altLang="en-US" dirty="0" smtClean="0"/>
              <a:t>选择查看，可以查看此合同发货详细信息，包括车牌号，</a:t>
            </a:r>
            <a:r>
              <a:rPr lang="en-US" dirty="0" smtClean="0"/>
              <a:t>VIN</a:t>
            </a:r>
            <a:r>
              <a:rPr lang="zh-CN" altLang="en-US" dirty="0" smtClean="0"/>
              <a:t>号，发货时间，发货状态，如下：</a:t>
            </a:r>
            <a:endParaRPr lang="zh-CN" altLang="en-US" dirty="0"/>
          </a:p>
        </p:txBody>
      </p:sp>
      <p:pic>
        <p:nvPicPr>
          <p:cNvPr id="5" name="图片 4"/>
          <p:cNvPicPr/>
          <p:nvPr/>
        </p:nvPicPr>
        <p:blipFill>
          <a:blip r:embed="rId2"/>
          <a:srcRect/>
          <a:stretch>
            <a:fillRect/>
          </a:stretch>
        </p:blipFill>
        <p:spPr bwMode="auto">
          <a:xfrm>
            <a:off x="1500166" y="1285860"/>
            <a:ext cx="5019675" cy="4055763"/>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53</a:t>
            </a:fld>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642918"/>
            <a:ext cx="8072494" cy="369332"/>
          </a:xfrm>
          <a:prstGeom prst="rect">
            <a:avLst/>
          </a:prstGeom>
        </p:spPr>
        <p:txBody>
          <a:bodyPr wrap="square">
            <a:spAutoFit/>
          </a:bodyPr>
          <a:lstStyle/>
          <a:p>
            <a:r>
              <a:rPr lang="zh-CN" altLang="en-US" dirty="0" smtClean="0"/>
              <a:t>对未发货合同， 选择发货，对其进行发货操作</a:t>
            </a:r>
            <a:endParaRPr lang="zh-CN" altLang="en-US" dirty="0"/>
          </a:p>
        </p:txBody>
      </p:sp>
      <p:pic>
        <p:nvPicPr>
          <p:cNvPr id="5" name="图片 4"/>
          <p:cNvPicPr/>
          <p:nvPr/>
        </p:nvPicPr>
        <p:blipFill>
          <a:blip r:embed="rId2"/>
          <a:srcRect/>
          <a:stretch>
            <a:fillRect/>
          </a:stretch>
        </p:blipFill>
        <p:spPr bwMode="auto">
          <a:xfrm>
            <a:off x="1000100" y="2357430"/>
            <a:ext cx="6929486" cy="3449679"/>
          </a:xfrm>
          <a:prstGeom prst="rect">
            <a:avLst/>
          </a:prstGeom>
          <a:noFill/>
          <a:ln w="9525">
            <a:noFill/>
            <a:miter lim="800000"/>
            <a:headEnd/>
            <a:tailEnd/>
          </a:ln>
        </p:spPr>
      </p:pic>
      <p:sp>
        <p:nvSpPr>
          <p:cNvPr id="6" name="矩形 5"/>
          <p:cNvSpPr/>
          <p:nvPr/>
        </p:nvSpPr>
        <p:spPr>
          <a:xfrm>
            <a:off x="785786" y="1000108"/>
            <a:ext cx="7929618" cy="646331"/>
          </a:xfrm>
          <a:prstGeom prst="rect">
            <a:avLst/>
          </a:prstGeom>
        </p:spPr>
        <p:txBody>
          <a:bodyPr wrap="square">
            <a:spAutoFit/>
          </a:bodyPr>
          <a:lstStyle/>
          <a:p>
            <a:r>
              <a:rPr lang="zh-CN" altLang="en-US" dirty="0" smtClean="0"/>
              <a:t>具体操作：勾选左侧车辆信息，点击中间的发货按钮，车辆信息会自动出现到右侧，点击确定进行保存即可。</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54</a:t>
            </a:fld>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2.2.7 </a:t>
            </a:r>
            <a:r>
              <a:rPr lang="zh-CN" altLang="en-US" sz="2000" b="1" dirty="0" smtClean="0">
                <a:latin typeface="微软雅黑" pitchFamily="34" charset="-122"/>
                <a:ea typeface="微软雅黑" pitchFamily="34" charset="-122"/>
              </a:rPr>
              <a:t>合同保管</a:t>
            </a:r>
            <a:endParaRPr lang="zh-CN" altLang="en-US" sz="2000" b="1" dirty="0">
              <a:latin typeface="微软雅黑" pitchFamily="34" charset="-122"/>
              <a:ea typeface="微软雅黑" pitchFamily="34" charset="-122"/>
            </a:endParaRPr>
          </a:p>
        </p:txBody>
      </p:sp>
      <p:sp>
        <p:nvSpPr>
          <p:cNvPr id="5" name="矩形 4"/>
          <p:cNvSpPr/>
          <p:nvPr/>
        </p:nvSpPr>
        <p:spPr>
          <a:xfrm>
            <a:off x="1142976" y="928670"/>
            <a:ext cx="2262158" cy="369332"/>
          </a:xfrm>
          <a:prstGeom prst="rect">
            <a:avLst/>
          </a:prstGeom>
        </p:spPr>
        <p:txBody>
          <a:bodyPr wrap="none">
            <a:spAutoFit/>
          </a:bodyPr>
          <a:lstStyle/>
          <a:p>
            <a:r>
              <a:rPr lang="zh-CN" altLang="en-US" dirty="0" smtClean="0"/>
              <a:t>操作角色合同保管员</a:t>
            </a:r>
            <a:endParaRPr lang="zh-CN" altLang="en-US" dirty="0"/>
          </a:p>
        </p:txBody>
      </p:sp>
      <p:pic>
        <p:nvPicPr>
          <p:cNvPr id="6" name="图片 5"/>
          <p:cNvPicPr/>
          <p:nvPr/>
        </p:nvPicPr>
        <p:blipFill>
          <a:blip r:embed="rId2"/>
          <a:srcRect/>
          <a:stretch>
            <a:fillRect/>
          </a:stretch>
        </p:blipFill>
        <p:spPr bwMode="auto">
          <a:xfrm>
            <a:off x="714348" y="1571612"/>
            <a:ext cx="7858180" cy="2595718"/>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678665" cy="400110"/>
          </a:xfrm>
          <a:prstGeom prst="rect">
            <a:avLst/>
          </a:prstGeom>
        </p:spPr>
        <p:txBody>
          <a:bodyPr wrap="none">
            <a:spAutoFit/>
          </a:bodyPr>
          <a:lstStyle/>
          <a:p>
            <a:r>
              <a:rPr lang="en-US" sz="2000" b="1" dirty="0" smtClean="0">
                <a:latin typeface="微软雅黑" pitchFamily="34" charset="-122"/>
                <a:ea typeface="微软雅黑" pitchFamily="34" charset="-122"/>
              </a:rPr>
              <a:t>2.3 </a:t>
            </a:r>
            <a:r>
              <a:rPr lang="zh-CN" altLang="en-US" sz="2000" b="1" dirty="0" smtClean="0">
                <a:latin typeface="微软雅黑" pitchFamily="34" charset="-122"/>
                <a:ea typeface="微软雅黑" pitchFamily="34" charset="-122"/>
              </a:rPr>
              <a:t>技术派工</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857224" y="785794"/>
            <a:ext cx="2285984" cy="610319"/>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itchFamily="34" charset="-122"/>
                <a:ea typeface="微软雅黑" pitchFamily="34" charset="-122"/>
              </a:rPr>
              <a:t> </a:t>
            </a:r>
            <a:r>
              <a:rPr kumimoji="0" lang="en-US" altLang="zh-CN"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b="1" i="0" u="none" strike="noStrike" cap="none" normalizeH="0" baseline="0" dirty="0" smtClean="0" bmk="">
                <a:ln>
                  <a:noFill/>
                </a:ln>
                <a:solidFill>
                  <a:schemeClr val="tx1"/>
                </a:solidFill>
                <a:effectLst/>
                <a:latin typeface="微软雅黑" pitchFamily="34" charset="-122"/>
                <a:ea typeface="微软雅黑" pitchFamily="34" charset="-122"/>
              </a:rPr>
              <a:t>.3.1 </a:t>
            </a:r>
            <a:r>
              <a:rPr kumimoji="0" lang="zh-CN" altLang="en-US" b="1" i="0" u="none" strike="noStrike" cap="none" normalizeH="0" baseline="0" dirty="0" smtClean="0" bmk="_Toc402462474">
                <a:ln>
                  <a:noFill/>
                </a:ln>
                <a:solidFill>
                  <a:schemeClr val="tx1"/>
                </a:solidFill>
                <a:effectLst/>
                <a:latin typeface="微软雅黑" pitchFamily="34" charset="-122"/>
                <a:ea typeface="微软雅黑" pitchFamily="34" charset="-122"/>
              </a:rPr>
              <a:t>派工单管理</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1357290" y="2643182"/>
            <a:ext cx="6523588" cy="3500462"/>
          </a:xfrm>
          <a:prstGeom prst="rect">
            <a:avLst/>
          </a:prstGeom>
          <a:noFill/>
          <a:ln w="9525">
            <a:noFill/>
            <a:miter lim="800000"/>
            <a:headEnd/>
            <a:tailEnd/>
          </a:ln>
        </p:spPr>
      </p:pic>
      <p:sp>
        <p:nvSpPr>
          <p:cNvPr id="1026" name="Rectangle 2"/>
          <p:cNvSpPr>
            <a:spLocks noChangeArrowheads="1"/>
          </p:cNvSpPr>
          <p:nvPr/>
        </p:nvSpPr>
        <p:spPr bwMode="auto">
          <a:xfrm>
            <a:off x="571472" y="1357298"/>
            <a:ext cx="81439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09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技术人员</a:t>
            </a:r>
            <a:endParaRPr lang="en-US" altLang="zh-CN" dirty="0" smtClean="0">
              <a:latin typeface="微软雅黑" pitchFamily="34" charset="-122"/>
              <a:ea typeface="微软雅黑" pitchFamily="34" charset="-122"/>
              <a:cs typeface="Times New Roman" pitchFamily="18" charset="0"/>
            </a:endParaRPr>
          </a:p>
          <a:p>
            <a:pPr marL="0" marR="0" lvl="0" indent="609600" algn="l"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技术人员点击派工单管理，对已通过的合同进行派料，会显示</a:t>
            </a:r>
            <a:r>
              <a:rPr kumimoji="0" lang="zh-CN" altLang="en-US"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待派料合同、已派料合同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。可以根据合同编号，签订日期查询待派料合同信息。通过合同编号，派工单号，制定人，制定日期，查询已派料合同。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56</a:t>
            </a:fld>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571480"/>
            <a:ext cx="6715172" cy="369332"/>
          </a:xfrm>
          <a:prstGeom prst="rect">
            <a:avLst/>
          </a:prstGeom>
        </p:spPr>
        <p:txBody>
          <a:bodyPr wrap="square">
            <a:spAutoFit/>
          </a:bodyPr>
          <a:lstStyle/>
          <a:p>
            <a:r>
              <a:rPr lang="zh-CN" altLang="en-US" dirty="0" smtClean="0"/>
              <a:t>待派料合同派料</a:t>
            </a:r>
            <a:endParaRPr lang="zh-CN" altLang="en-US" dirty="0"/>
          </a:p>
        </p:txBody>
      </p:sp>
      <p:pic>
        <p:nvPicPr>
          <p:cNvPr id="5" name="图片 4"/>
          <p:cNvPicPr/>
          <p:nvPr/>
        </p:nvPicPr>
        <p:blipFill>
          <a:blip r:embed="rId2"/>
          <a:srcRect/>
          <a:stretch>
            <a:fillRect/>
          </a:stretch>
        </p:blipFill>
        <p:spPr bwMode="auto">
          <a:xfrm>
            <a:off x="500034" y="1071546"/>
            <a:ext cx="2286016" cy="1571636"/>
          </a:xfrm>
          <a:prstGeom prst="rect">
            <a:avLst/>
          </a:prstGeom>
          <a:noFill/>
          <a:ln w="9525">
            <a:noFill/>
            <a:miter lim="800000"/>
            <a:headEnd/>
            <a:tailEnd/>
          </a:ln>
        </p:spPr>
      </p:pic>
      <p:pic>
        <p:nvPicPr>
          <p:cNvPr id="6" name="图片 5"/>
          <p:cNvPicPr/>
          <p:nvPr/>
        </p:nvPicPr>
        <p:blipFill>
          <a:blip r:embed="rId3"/>
          <a:srcRect b="45455"/>
          <a:stretch>
            <a:fillRect/>
          </a:stretch>
        </p:blipFill>
        <p:spPr bwMode="auto">
          <a:xfrm>
            <a:off x="1428728" y="3000372"/>
            <a:ext cx="6000792" cy="2143140"/>
          </a:xfrm>
          <a:prstGeom prst="rect">
            <a:avLst/>
          </a:prstGeom>
          <a:noFill/>
          <a:ln w="9525">
            <a:noFill/>
            <a:miter lim="800000"/>
            <a:headEnd/>
            <a:tailEnd/>
          </a:ln>
        </p:spPr>
      </p:pic>
      <p:sp>
        <p:nvSpPr>
          <p:cNvPr id="7" name="矩形 6"/>
          <p:cNvSpPr/>
          <p:nvPr/>
        </p:nvSpPr>
        <p:spPr>
          <a:xfrm>
            <a:off x="500034" y="5786454"/>
            <a:ext cx="8358246" cy="646331"/>
          </a:xfrm>
          <a:prstGeom prst="rect">
            <a:avLst/>
          </a:prstGeom>
        </p:spPr>
        <p:txBody>
          <a:bodyPr wrap="square">
            <a:spAutoFit/>
          </a:bodyPr>
          <a:lstStyle/>
          <a:p>
            <a:r>
              <a:rPr lang="zh-CN" altLang="en-US" dirty="0" smtClean="0">
                <a:latin typeface="微软雅黑" pitchFamily="34" charset="-122"/>
                <a:ea typeface="微软雅黑" pitchFamily="34" charset="-122"/>
              </a:rPr>
              <a:t>点击选择按钮进入货物选择界面，从库存中选择需要的货物，输入所需的货物数量，点击保存，完成派料。</a:t>
            </a:r>
            <a:endParaRPr lang="zh-CN" altLang="en-US"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57</a:t>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2.3.2 </a:t>
            </a:r>
            <a:r>
              <a:rPr lang="zh-CN" altLang="en-US" sz="2000" b="1" dirty="0" smtClean="0">
                <a:latin typeface="微软雅黑" pitchFamily="34" charset="-122"/>
                <a:ea typeface="微软雅黑" pitchFamily="34" charset="-122"/>
              </a:rPr>
              <a:t>派工单模板</a:t>
            </a:r>
            <a:endParaRPr lang="zh-CN" altLang="en-US" sz="2000" b="1" dirty="0">
              <a:latin typeface="微软雅黑" pitchFamily="34" charset="-122"/>
              <a:ea typeface="微软雅黑" pitchFamily="34" charset="-122"/>
            </a:endParaRPr>
          </a:p>
        </p:txBody>
      </p:sp>
      <p:sp>
        <p:nvSpPr>
          <p:cNvPr id="5" name="矩形 4"/>
          <p:cNvSpPr/>
          <p:nvPr/>
        </p:nvSpPr>
        <p:spPr>
          <a:xfrm>
            <a:off x="642910" y="1000108"/>
            <a:ext cx="8286808" cy="369332"/>
          </a:xfrm>
          <a:prstGeom prst="rect">
            <a:avLst/>
          </a:prstGeom>
        </p:spPr>
        <p:txBody>
          <a:bodyPr wrap="square">
            <a:spAutoFit/>
          </a:bodyPr>
          <a:lstStyle/>
          <a:p>
            <a:r>
              <a:rPr lang="zh-CN" altLang="en-US" dirty="0" smtClean="0"/>
              <a:t>显示已经存在的派工单模板信息，可根据模板名称，制作人查询模板信息</a:t>
            </a:r>
            <a:endParaRPr lang="zh-CN" altLang="en-US" dirty="0"/>
          </a:p>
        </p:txBody>
      </p:sp>
      <p:pic>
        <p:nvPicPr>
          <p:cNvPr id="6" name="图片 5"/>
          <p:cNvPicPr/>
          <p:nvPr/>
        </p:nvPicPr>
        <p:blipFill>
          <a:blip r:embed="rId2"/>
          <a:srcRect/>
          <a:stretch>
            <a:fillRect/>
          </a:stretch>
        </p:blipFill>
        <p:spPr bwMode="auto">
          <a:xfrm>
            <a:off x="928662" y="1643050"/>
            <a:ext cx="7572428" cy="231322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58</a:t>
            </a:fld>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1472" y="642918"/>
            <a:ext cx="3877985" cy="369332"/>
          </a:xfrm>
          <a:prstGeom prst="rect">
            <a:avLst/>
          </a:prstGeom>
        </p:spPr>
        <p:txBody>
          <a:bodyPr wrap="none">
            <a:spAutoFit/>
          </a:bodyPr>
          <a:lstStyle/>
          <a:p>
            <a:r>
              <a:rPr lang="zh-CN" altLang="en-US" dirty="0" smtClean="0"/>
              <a:t>点击左侧的新建按钮，添加新的模板</a:t>
            </a:r>
            <a:endParaRPr lang="zh-CN" altLang="en-US" dirty="0"/>
          </a:p>
        </p:txBody>
      </p:sp>
      <p:pic>
        <p:nvPicPr>
          <p:cNvPr id="6" name="图片 5"/>
          <p:cNvPicPr/>
          <p:nvPr/>
        </p:nvPicPr>
        <p:blipFill>
          <a:blip r:embed="rId2"/>
          <a:srcRect/>
          <a:stretch>
            <a:fillRect/>
          </a:stretch>
        </p:blipFill>
        <p:spPr bwMode="auto">
          <a:xfrm>
            <a:off x="1571604" y="1214422"/>
            <a:ext cx="5715040" cy="507209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file"/>
          </p:cNvPr>
          <p:cNvSpPr txBox="1"/>
          <p:nvPr/>
        </p:nvSpPr>
        <p:spPr>
          <a:xfrm>
            <a:off x="395536" y="620688"/>
            <a:ext cx="1210588"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使用权限</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4572000" cy="707886"/>
          </a:xfrm>
          <a:prstGeom prst="rect">
            <a:avLst/>
          </a:prstGeom>
        </p:spPr>
        <p:txBody>
          <a:bodyPr>
            <a:spAutoFit/>
          </a:bodyPr>
          <a:lstStyle/>
          <a:p>
            <a:r>
              <a:rPr lang="en-US" sz="2000" b="1" dirty="0" smtClean="0">
                <a:latin typeface="微软雅黑" pitchFamily="34" charset="-122"/>
                <a:ea typeface="微软雅黑" pitchFamily="34" charset="-122"/>
              </a:rPr>
              <a:t>2.4 </a:t>
            </a:r>
            <a:r>
              <a:rPr lang="zh-CN" altLang="en-US" sz="2000" b="1" dirty="0" smtClean="0">
                <a:latin typeface="微软雅黑" pitchFamily="34" charset="-122"/>
                <a:ea typeface="微软雅黑" pitchFamily="34" charset="-122"/>
              </a:rPr>
              <a:t>生产管理</a:t>
            </a:r>
          </a:p>
          <a:p>
            <a:r>
              <a:rPr lang="en-US" sz="2000" dirty="0" smtClean="0">
                <a:latin typeface="微软雅黑" pitchFamily="34" charset="-122"/>
                <a:ea typeface="微软雅黑" pitchFamily="34" charset="-122"/>
              </a:rPr>
              <a:t>2.4.1 </a:t>
            </a:r>
            <a:r>
              <a:rPr lang="zh-CN" altLang="en-US" sz="2000" dirty="0" smtClean="0">
                <a:latin typeface="微软雅黑" pitchFamily="34" charset="-122"/>
                <a:ea typeface="微软雅黑" pitchFamily="34" charset="-122"/>
              </a:rPr>
              <a:t>分配派工单</a:t>
            </a:r>
            <a:endParaRPr lang="zh-CN" altLang="en-US" sz="2000" dirty="0">
              <a:latin typeface="微软雅黑" pitchFamily="34" charset="-122"/>
              <a:ea typeface="微软雅黑" pitchFamily="34" charset="-122"/>
            </a:endParaRPr>
          </a:p>
        </p:txBody>
      </p:sp>
      <p:sp>
        <p:nvSpPr>
          <p:cNvPr id="1025" name="Rectangle 1"/>
          <p:cNvSpPr>
            <a:spLocks noChangeArrowheads="1"/>
          </p:cNvSpPr>
          <p:nvPr/>
        </p:nvSpPr>
        <p:spPr bwMode="auto">
          <a:xfrm>
            <a:off x="928662" y="1214422"/>
            <a:ext cx="400052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857364"/>
            <a:ext cx="8085553" cy="2714644"/>
          </a:xfrm>
          <a:prstGeom prst="rect">
            <a:avLst/>
          </a:prstGeom>
          <a:noFill/>
          <a:ln w="9525">
            <a:noFill/>
            <a:miter lim="800000"/>
            <a:headEnd/>
            <a:tailEnd/>
          </a:ln>
        </p:spPr>
      </p:pic>
      <p:sp>
        <p:nvSpPr>
          <p:cNvPr id="7" name="椭圆 6"/>
          <p:cNvSpPr/>
          <p:nvPr/>
        </p:nvSpPr>
        <p:spPr>
          <a:xfrm>
            <a:off x="7072330" y="3000372"/>
            <a:ext cx="428628" cy="285752"/>
          </a:xfrm>
          <a:prstGeom prst="ellipse">
            <a:avLst/>
          </a:prstGeom>
          <a:noFill/>
          <a:ln>
            <a:solidFill>
              <a:srgbClr val="C00000"/>
            </a:solidFill>
          </a:ln>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60</a:t>
            </a:fld>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1472" y="500042"/>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点击“派工”</a:t>
            </a:r>
          </a:p>
        </p:txBody>
      </p:sp>
      <p:pic>
        <p:nvPicPr>
          <p:cNvPr id="6" name="图片 5"/>
          <p:cNvPicPr/>
          <p:nvPr/>
        </p:nvPicPr>
        <p:blipFill>
          <a:blip r:embed="rId2"/>
          <a:srcRect/>
          <a:stretch>
            <a:fillRect/>
          </a:stretch>
        </p:blipFill>
        <p:spPr bwMode="auto">
          <a:xfrm>
            <a:off x="1357290" y="1000108"/>
            <a:ext cx="6072230" cy="416506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571480"/>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2.4.2 </a:t>
            </a:r>
            <a:r>
              <a:rPr lang="zh-CN" altLang="en-US" sz="2000" b="1" dirty="0" smtClean="0">
                <a:latin typeface="微软雅黑" pitchFamily="34" charset="-122"/>
                <a:ea typeface="微软雅黑" pitchFamily="34" charset="-122"/>
              </a:rPr>
              <a:t>查看派工单</a:t>
            </a:r>
            <a:endParaRPr lang="zh-CN" altLang="en-US" sz="2000" b="1" dirty="0">
              <a:latin typeface="微软雅黑" pitchFamily="34" charset="-122"/>
              <a:ea typeface="微软雅黑" pitchFamily="34" charset="-122"/>
            </a:endParaRPr>
          </a:p>
        </p:txBody>
      </p:sp>
      <p:sp>
        <p:nvSpPr>
          <p:cNvPr id="5" name="矩形 4"/>
          <p:cNvSpPr/>
          <p:nvPr/>
        </p:nvSpPr>
        <p:spPr>
          <a:xfrm>
            <a:off x="1000100" y="1142984"/>
            <a:ext cx="3930884" cy="369332"/>
          </a:xfrm>
          <a:prstGeom prst="rect">
            <a:avLst/>
          </a:prstGeom>
        </p:spPr>
        <p:txBody>
          <a:bodyPr wrap="none">
            <a:spAutoFit/>
          </a:bodyPr>
          <a:lstStyle/>
          <a:p>
            <a:r>
              <a:rPr lang="zh-CN" altLang="en-US" dirty="0" smtClean="0"/>
              <a:t>操作角色：生产负责人、工作组组长</a:t>
            </a:r>
            <a:endParaRPr lang="zh-CN" altLang="en-US" dirty="0"/>
          </a:p>
        </p:txBody>
      </p:sp>
      <p:pic>
        <p:nvPicPr>
          <p:cNvPr id="6" name="图片 5"/>
          <p:cNvPicPr/>
          <p:nvPr/>
        </p:nvPicPr>
        <p:blipFill>
          <a:blip r:embed="rId2"/>
          <a:srcRect/>
          <a:stretch>
            <a:fillRect/>
          </a:stretch>
        </p:blipFill>
        <p:spPr bwMode="auto">
          <a:xfrm>
            <a:off x="1000100" y="1643050"/>
            <a:ext cx="7704336" cy="3357586"/>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62</a:t>
            </a:fld>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10" y="500042"/>
            <a:ext cx="8072494" cy="646331"/>
          </a:xfrm>
          <a:prstGeom prst="rect">
            <a:avLst/>
          </a:prstGeom>
        </p:spPr>
        <p:txBody>
          <a:bodyPr wrap="square">
            <a:spAutoFit/>
          </a:bodyPr>
          <a:lstStyle/>
          <a:p>
            <a:r>
              <a:rPr lang="zh-CN" altLang="en-US" dirty="0" smtClean="0">
                <a:latin typeface="微软雅黑" pitchFamily="34" charset="-122"/>
                <a:ea typeface="微软雅黑" pitchFamily="34" charset="-122"/>
              </a:rPr>
              <a:t>右侧领料中查看操作可以看见派料信息，如果需要追加材料可以点击右侧的</a:t>
            </a:r>
            <a:r>
              <a:rPr lang="zh-CN" altLang="en-US" b="1" dirty="0" smtClean="0">
                <a:latin typeface="微软雅黑" pitchFamily="34" charset="-122"/>
                <a:ea typeface="微软雅黑" pitchFamily="34" charset="-122"/>
              </a:rPr>
              <a:t>“追加”</a:t>
            </a:r>
            <a:r>
              <a:rPr lang="zh-CN" altLang="en-US" dirty="0" smtClean="0">
                <a:latin typeface="微软雅黑" pitchFamily="34" charset="-122"/>
                <a:ea typeface="微软雅黑" pitchFamily="34" charset="-122"/>
              </a:rPr>
              <a:t>按钮。</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14282" y="1285860"/>
            <a:ext cx="8794812" cy="114300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63</a:t>
            </a:fld>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57158" y="214290"/>
            <a:ext cx="242886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.4.3 </a:t>
            </a:r>
            <a:r>
              <a:rPr kumimoji="0" lang="zh-CN" altLang="en-US" sz="2000" b="1" i="0" u="none" strike="noStrike" cap="none" normalizeH="0" baseline="0" dirty="0" smtClean="0" bmk="_Toc402462479">
                <a:ln>
                  <a:noFill/>
                </a:ln>
                <a:solidFill>
                  <a:schemeClr val="tx1"/>
                </a:solidFill>
                <a:effectLst/>
                <a:latin typeface="微软雅黑" pitchFamily="34" charset="-122"/>
                <a:ea typeface="微软雅黑" pitchFamily="34" charset="-122"/>
              </a:rPr>
              <a:t>装车</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6" name="Rectangle 2"/>
          <p:cNvSpPr>
            <a:spLocks noChangeArrowheads="1"/>
          </p:cNvSpPr>
          <p:nvPr/>
        </p:nvSpPr>
        <p:spPr bwMode="auto">
          <a:xfrm>
            <a:off x="1071538" y="928670"/>
            <a:ext cx="542928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工作组组长</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7500958" y="357166"/>
            <a:ext cx="1023571" cy="1281115"/>
          </a:xfrm>
          <a:prstGeom prst="rect">
            <a:avLst/>
          </a:prstGeom>
          <a:noFill/>
          <a:ln w="9525">
            <a:noFill/>
            <a:miter lim="800000"/>
            <a:headEnd/>
            <a:tailEnd/>
          </a:ln>
        </p:spPr>
      </p:pic>
      <p:sp>
        <p:nvSpPr>
          <p:cNvPr id="7" name="矩形 6"/>
          <p:cNvSpPr/>
          <p:nvPr/>
        </p:nvSpPr>
        <p:spPr>
          <a:xfrm>
            <a:off x="714348" y="1719852"/>
            <a:ext cx="7643866" cy="923330"/>
          </a:xfrm>
          <a:prstGeom prst="rect">
            <a:avLst/>
          </a:prstGeom>
        </p:spPr>
        <p:txBody>
          <a:bodyPr wrap="square">
            <a:spAutoFit/>
          </a:bodyPr>
          <a:lstStyle/>
          <a:p>
            <a:pPr indent="365125"/>
            <a:r>
              <a:rPr lang="zh-CN" altLang="en-US" dirty="0" smtClean="0"/>
              <a:t>进入装车界面可以看见所有车辆的信息，同时可以通过（派工单编号，车牌号，派工单筛选）条件查询信息。右侧的操作栏可以编辑没有填写完成的流转表也查看填好的流转表。</a:t>
            </a:r>
            <a:endParaRPr lang="zh-CN" altLang="en-US" dirty="0"/>
          </a:p>
        </p:txBody>
      </p:sp>
      <p:pic>
        <p:nvPicPr>
          <p:cNvPr id="8" name="图片 7"/>
          <p:cNvPicPr/>
          <p:nvPr/>
        </p:nvPicPr>
        <p:blipFill>
          <a:blip r:embed="rId3"/>
          <a:srcRect/>
          <a:stretch>
            <a:fillRect/>
          </a:stretch>
        </p:blipFill>
        <p:spPr bwMode="auto">
          <a:xfrm>
            <a:off x="357157" y="2714620"/>
            <a:ext cx="8532581" cy="3357586"/>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64</a:t>
            </a:fld>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3416320" cy="369332"/>
          </a:xfrm>
          <a:prstGeom prst="rect">
            <a:avLst/>
          </a:prstGeom>
        </p:spPr>
        <p:txBody>
          <a:bodyPr wrap="none">
            <a:spAutoFit/>
          </a:bodyPr>
          <a:lstStyle/>
          <a:p>
            <a:r>
              <a:rPr lang="zh-CN" altLang="en-US" dirty="0" smtClean="0">
                <a:latin typeface="微软雅黑" pitchFamily="34" charset="-122"/>
                <a:ea typeface="微软雅黑" pitchFamily="34" charset="-122"/>
              </a:rPr>
              <a:t>点击“编辑”按钮填写流转表。</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933575" y="876300"/>
            <a:ext cx="5276850" cy="5105400"/>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1857356" y="6286520"/>
            <a:ext cx="5267325" cy="295275"/>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65</a:t>
            </a:fld>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500042"/>
            <a:ext cx="5262979" cy="369332"/>
          </a:xfrm>
          <a:prstGeom prst="rect">
            <a:avLst/>
          </a:prstGeom>
        </p:spPr>
        <p:txBody>
          <a:bodyPr wrap="none">
            <a:spAutoFit/>
          </a:bodyPr>
          <a:lstStyle/>
          <a:p>
            <a:r>
              <a:rPr lang="zh-CN" altLang="en-US" dirty="0" smtClean="0"/>
              <a:t>点击“查看”按钮可以查看已经填写好的流转表。</a:t>
            </a:r>
            <a:endParaRPr lang="zh-CN" altLang="en-US" dirty="0"/>
          </a:p>
        </p:txBody>
      </p:sp>
      <p:pic>
        <p:nvPicPr>
          <p:cNvPr id="5" name="图片 4"/>
          <p:cNvPicPr/>
          <p:nvPr/>
        </p:nvPicPr>
        <p:blipFill>
          <a:blip r:embed="rId2"/>
          <a:srcRect/>
          <a:stretch>
            <a:fillRect/>
          </a:stretch>
        </p:blipFill>
        <p:spPr bwMode="auto">
          <a:xfrm>
            <a:off x="1938337" y="900112"/>
            <a:ext cx="5267325" cy="5057775"/>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1928794" y="2786058"/>
            <a:ext cx="5276850" cy="220980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2.4.4 </a:t>
            </a:r>
            <a:r>
              <a:rPr lang="zh-CN" altLang="en-US" sz="2000" b="1" dirty="0" smtClean="0">
                <a:latin typeface="微软雅黑" pitchFamily="34" charset="-122"/>
                <a:ea typeface="微软雅黑" pitchFamily="34" charset="-122"/>
              </a:rPr>
              <a:t>调试报告</a:t>
            </a:r>
            <a:endParaRPr lang="zh-CN" altLang="en-US" sz="2000" b="1" dirty="0">
              <a:latin typeface="微软雅黑" pitchFamily="34" charset="-122"/>
              <a:ea typeface="微软雅黑" pitchFamily="34" charset="-122"/>
            </a:endParaRPr>
          </a:p>
        </p:txBody>
      </p:sp>
      <p:sp>
        <p:nvSpPr>
          <p:cNvPr id="5" name="矩形 4"/>
          <p:cNvSpPr/>
          <p:nvPr/>
        </p:nvSpPr>
        <p:spPr>
          <a:xfrm>
            <a:off x="1714480" y="1357298"/>
            <a:ext cx="5085046" cy="369332"/>
          </a:xfrm>
          <a:prstGeom prst="rect">
            <a:avLst/>
          </a:prstGeom>
        </p:spPr>
        <p:txBody>
          <a:bodyPr wrap="none">
            <a:spAutoFit/>
          </a:bodyPr>
          <a:lstStyle/>
          <a:p>
            <a:r>
              <a:rPr lang="zh-CN" altLang="en-US" dirty="0" smtClean="0"/>
              <a:t>操作角色：生产负责人、车间主任、工作组组长</a:t>
            </a:r>
            <a:endParaRPr lang="zh-CN" altLang="en-US" dirty="0"/>
          </a:p>
        </p:txBody>
      </p:sp>
      <p:pic>
        <p:nvPicPr>
          <p:cNvPr id="6" name="图片 5"/>
          <p:cNvPicPr/>
          <p:nvPr/>
        </p:nvPicPr>
        <p:blipFill>
          <a:blip r:embed="rId2"/>
          <a:srcRect/>
          <a:stretch>
            <a:fillRect/>
          </a:stretch>
        </p:blipFill>
        <p:spPr bwMode="auto">
          <a:xfrm>
            <a:off x="642910" y="857232"/>
            <a:ext cx="642942" cy="857256"/>
          </a:xfrm>
          <a:prstGeom prst="rect">
            <a:avLst/>
          </a:prstGeom>
          <a:noFill/>
          <a:ln w="9525">
            <a:noFill/>
            <a:miter lim="800000"/>
            <a:headEnd/>
            <a:tailEnd/>
          </a:ln>
        </p:spPr>
      </p:pic>
      <p:sp>
        <p:nvSpPr>
          <p:cNvPr id="7" name="矩形 6"/>
          <p:cNvSpPr/>
          <p:nvPr/>
        </p:nvSpPr>
        <p:spPr>
          <a:xfrm>
            <a:off x="428596" y="1785926"/>
            <a:ext cx="8429684" cy="923330"/>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进入调试报告界面可以看见已经填写完流转表的所有车辆，同时可以通过（派工单编号，车牌号，调试日期）条件来查询。右侧的操作栏可以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未填写调试报告的车辆也可以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查看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已经填写过调试报告的车辆。</a:t>
            </a:r>
            <a:endParaRPr lang="zh-CN" altLang="en-US" dirty="0">
              <a:latin typeface="微软雅黑" pitchFamily="34" charset="-122"/>
              <a:ea typeface="微软雅黑" pitchFamily="34" charset="-122"/>
            </a:endParaRPr>
          </a:p>
        </p:txBody>
      </p:sp>
      <p:pic>
        <p:nvPicPr>
          <p:cNvPr id="8" name="图片 7"/>
          <p:cNvPicPr/>
          <p:nvPr/>
        </p:nvPicPr>
        <p:blipFill>
          <a:blip r:embed="rId3"/>
          <a:srcRect/>
          <a:stretch>
            <a:fillRect/>
          </a:stretch>
        </p:blipFill>
        <p:spPr bwMode="auto">
          <a:xfrm>
            <a:off x="500034" y="2714620"/>
            <a:ext cx="8215370" cy="318827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67</a:t>
            </a:fld>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285728"/>
            <a:ext cx="4786346" cy="646331"/>
          </a:xfrm>
          <a:prstGeom prst="rect">
            <a:avLst/>
          </a:prstGeom>
        </p:spPr>
        <p:txBody>
          <a:bodyPr wrap="square">
            <a:spAutoFit/>
          </a:bodyPr>
          <a:lstStyle/>
          <a:p>
            <a:r>
              <a:rPr lang="zh-CN" altLang="en-US" dirty="0" smtClean="0">
                <a:latin typeface="微软雅黑" pitchFamily="34" charset="-122"/>
                <a:ea typeface="微软雅黑" pitchFamily="34" charset="-122"/>
              </a:rPr>
              <a:t>点击</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按钮，填写调试报告。</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也可以点击“打印”按钮 打印本页面。</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214413" y="1285860"/>
            <a:ext cx="6874357" cy="500066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68</a:t>
            </a:fld>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0" y="285728"/>
            <a:ext cx="908614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点击查看按钮可以点击打印按钮 打印本页面；也可以点击取消按钮返回上一个界面。</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3" name="图片 2"/>
          <p:cNvPicPr/>
          <p:nvPr/>
        </p:nvPicPr>
        <p:blipFill>
          <a:blip r:embed="rId2"/>
          <a:srcRect/>
          <a:stretch>
            <a:fillRect/>
          </a:stretch>
        </p:blipFill>
        <p:spPr bwMode="auto">
          <a:xfrm>
            <a:off x="857224" y="857232"/>
            <a:ext cx="7143800" cy="4741003"/>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69</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7</a:t>
            </a:fld>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02" y="1556792"/>
            <a:ext cx="8431964" cy="3610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1001108"/>
            <a:ext cx="1467068"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工作主流程</a:t>
            </a:r>
            <a:endParaRPr lang="zh-CN" altLang="en-US"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1774956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8596" y="285728"/>
            <a:ext cx="221454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.4.5 </a:t>
            </a:r>
            <a:r>
              <a:rPr kumimoji="0" lang="zh-CN" altLang="en-US" sz="2000" b="1" i="0" u="none" strike="noStrike" cap="none" normalizeH="0" baseline="0" dirty="0" smtClean="0" bmk="_Toc402462481">
                <a:ln>
                  <a:noFill/>
                </a:ln>
                <a:solidFill>
                  <a:schemeClr val="tx1"/>
                </a:solidFill>
                <a:effectLst/>
                <a:latin typeface="微软雅黑" pitchFamily="34" charset="-122"/>
                <a:ea typeface="微软雅黑" pitchFamily="34" charset="-122"/>
              </a:rPr>
              <a:t>车辆入库</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6" name="Rectangle 2"/>
          <p:cNvSpPr>
            <a:spLocks noChangeArrowheads="1"/>
          </p:cNvSpPr>
          <p:nvPr/>
        </p:nvSpPr>
        <p:spPr bwMode="auto">
          <a:xfrm>
            <a:off x="857224" y="1000108"/>
            <a:ext cx="364715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lang="zh-CN" altLang="en-US" dirty="0" smtClean="0">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4714876" y="428604"/>
            <a:ext cx="833438" cy="919163"/>
          </a:xfrm>
          <a:prstGeom prst="rect">
            <a:avLst/>
          </a:prstGeom>
          <a:noFill/>
          <a:ln w="9525">
            <a:noFill/>
            <a:miter lim="800000"/>
            <a:headEnd/>
            <a:tailEnd/>
          </a:ln>
        </p:spPr>
      </p:pic>
      <p:sp>
        <p:nvSpPr>
          <p:cNvPr id="7" name="矩形 6"/>
          <p:cNvSpPr/>
          <p:nvPr/>
        </p:nvSpPr>
        <p:spPr>
          <a:xfrm>
            <a:off x="500034" y="1428736"/>
            <a:ext cx="8143932" cy="923330"/>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车辆入库界面可以看见已经填写完调试报告的所有车辆，同时可以通过（派工单编号，合同编号，日期）条件来查询。右侧的操作栏可以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未填写车入库的车辆，也可以查看已经填写过车入库的车辆。</a:t>
            </a:r>
            <a:endParaRPr lang="zh-CN" altLang="en-US" dirty="0">
              <a:latin typeface="微软雅黑" pitchFamily="34" charset="-122"/>
              <a:ea typeface="微软雅黑" pitchFamily="34" charset="-122"/>
            </a:endParaRPr>
          </a:p>
        </p:txBody>
      </p:sp>
      <p:pic>
        <p:nvPicPr>
          <p:cNvPr id="8" name="图片 7"/>
          <p:cNvPicPr/>
          <p:nvPr/>
        </p:nvPicPr>
        <p:blipFill>
          <a:blip r:embed="rId3"/>
          <a:srcRect/>
          <a:stretch>
            <a:fillRect/>
          </a:stretch>
        </p:blipFill>
        <p:spPr bwMode="auto">
          <a:xfrm>
            <a:off x="428596" y="2428868"/>
            <a:ext cx="8316887" cy="285752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70</a:t>
            </a:fld>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500042"/>
            <a:ext cx="8286808" cy="369332"/>
          </a:xfrm>
          <a:prstGeom prst="rect">
            <a:avLst/>
          </a:prstGeom>
        </p:spPr>
        <p:txBody>
          <a:bodyPr wrap="square">
            <a:spAutoFit/>
          </a:bodyPr>
          <a:lstStyle/>
          <a:p>
            <a:r>
              <a:rPr lang="zh-CN" altLang="en-US" dirty="0" smtClean="0">
                <a:latin typeface="微软雅黑" pitchFamily="34" charset="-122"/>
                <a:ea typeface="微软雅黑" pitchFamily="34" charset="-122"/>
              </a:rPr>
              <a:t>点击“编辑”按钮，填写车入库信息，填写完成点击“提交”按钮</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1000108"/>
            <a:ext cx="7000924" cy="419550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71</a:t>
            </a:fld>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654620" cy="400110"/>
          </a:xfrm>
          <a:prstGeom prst="rect">
            <a:avLst/>
          </a:prstGeom>
        </p:spPr>
        <p:txBody>
          <a:bodyPr wrap="none">
            <a:spAutoFit/>
          </a:bodyPr>
          <a:lstStyle/>
          <a:p>
            <a:r>
              <a:rPr lang="en-US" sz="2000" b="1" dirty="0" smtClean="0">
                <a:latin typeface="微软雅黑" pitchFamily="34" charset="-122"/>
                <a:ea typeface="微软雅黑" pitchFamily="34" charset="-122"/>
              </a:rPr>
              <a:t>2.4.6 </a:t>
            </a:r>
            <a:r>
              <a:rPr lang="zh-CN" altLang="en-US" sz="2000" b="1" dirty="0" smtClean="0">
                <a:latin typeface="微软雅黑" pitchFamily="34" charset="-122"/>
                <a:ea typeface="微软雅黑" pitchFamily="34" charset="-122"/>
              </a:rPr>
              <a:t>车出库</a:t>
            </a:r>
            <a:endParaRPr lang="zh-CN" altLang="en-US" sz="2000" b="1" dirty="0">
              <a:latin typeface="微软雅黑" pitchFamily="34" charset="-122"/>
              <a:ea typeface="微软雅黑" pitchFamily="34" charset="-122"/>
            </a:endParaRPr>
          </a:p>
        </p:txBody>
      </p:sp>
      <p:sp>
        <p:nvSpPr>
          <p:cNvPr id="5" name="矩形 4"/>
          <p:cNvSpPr/>
          <p:nvPr/>
        </p:nvSpPr>
        <p:spPr>
          <a:xfrm>
            <a:off x="500034" y="928670"/>
            <a:ext cx="8286808" cy="646331"/>
          </a:xfrm>
          <a:prstGeom prst="rect">
            <a:avLst/>
          </a:prstGeom>
        </p:spPr>
        <p:txBody>
          <a:bodyPr wrap="square">
            <a:spAutoFit/>
          </a:bodyPr>
          <a:lstStyle/>
          <a:p>
            <a:r>
              <a:rPr lang="zh-CN" altLang="en-US" dirty="0" smtClean="0">
                <a:latin typeface="微软雅黑" pitchFamily="34" charset="-122"/>
                <a:ea typeface="微软雅黑" pitchFamily="34" charset="-122"/>
              </a:rPr>
              <a:t>显示所有准备出库的车辆信息，可以通过（合同编号 派工单编号）精确查询。点击</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出库</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操作。</a:t>
            </a:r>
            <a:endParaRPr lang="zh-CN" altLang="en-US" dirty="0">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571472" y="1714488"/>
            <a:ext cx="8117510" cy="2143140"/>
          </a:xfrm>
          <a:prstGeom prst="rect">
            <a:avLst/>
          </a:prstGeom>
          <a:noFill/>
          <a:ln w="9525">
            <a:noFill/>
            <a:miter lim="800000"/>
            <a:headEnd/>
            <a:tailEnd/>
          </a:ln>
        </p:spPr>
      </p:pic>
      <p:sp>
        <p:nvSpPr>
          <p:cNvPr id="7" name="矩形 6"/>
          <p:cNvSpPr/>
          <p:nvPr/>
        </p:nvSpPr>
        <p:spPr>
          <a:xfrm>
            <a:off x="500034" y="3929066"/>
            <a:ext cx="8215370" cy="646331"/>
          </a:xfrm>
          <a:prstGeom prst="rect">
            <a:avLst/>
          </a:prstGeom>
        </p:spPr>
        <p:txBody>
          <a:bodyPr wrap="square">
            <a:spAutoFit/>
          </a:bodyPr>
          <a:lstStyle/>
          <a:p>
            <a:r>
              <a:rPr lang="zh-CN" altLang="en-US" dirty="0" smtClean="0"/>
              <a:t>显示所有已经出库的车辆信息，也可以通过（合同编号，派工单编号，日期）条件查询</a:t>
            </a:r>
            <a:endParaRPr lang="zh-CN" altLang="en-US" dirty="0"/>
          </a:p>
        </p:txBody>
      </p:sp>
      <p:pic>
        <p:nvPicPr>
          <p:cNvPr id="8" name="图片 7"/>
          <p:cNvPicPr/>
          <p:nvPr/>
        </p:nvPicPr>
        <p:blipFill>
          <a:blip r:embed="rId3"/>
          <a:srcRect/>
          <a:stretch>
            <a:fillRect/>
          </a:stretch>
        </p:blipFill>
        <p:spPr bwMode="auto">
          <a:xfrm>
            <a:off x="571472" y="4572008"/>
            <a:ext cx="8072494" cy="2141979"/>
          </a:xfrm>
          <a:prstGeom prst="rect">
            <a:avLst/>
          </a:prstGeom>
          <a:noFill/>
          <a:ln w="9525">
            <a:noFill/>
            <a:miter lim="800000"/>
            <a:headEnd/>
            <a:tailEnd/>
          </a:ln>
        </p:spPr>
      </p:pic>
      <p:sp>
        <p:nvSpPr>
          <p:cNvPr id="9" name="椭圆 8"/>
          <p:cNvSpPr/>
          <p:nvPr/>
        </p:nvSpPr>
        <p:spPr>
          <a:xfrm>
            <a:off x="7715272" y="2500306"/>
            <a:ext cx="571504" cy="500066"/>
          </a:xfrm>
          <a:prstGeom prst="ellipse">
            <a:avLst/>
          </a:prstGeom>
          <a:noFill/>
          <a:ln>
            <a:solidFill>
              <a:srgbClr val="FF0000"/>
            </a:solidFill>
          </a:ln>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72</a:t>
            </a:fld>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357166"/>
            <a:ext cx="8572560" cy="369332"/>
          </a:xfrm>
          <a:prstGeom prst="rect">
            <a:avLst/>
          </a:prstGeom>
        </p:spPr>
        <p:txBody>
          <a:bodyPr wrap="square">
            <a:spAutoFit/>
          </a:bodyPr>
          <a:lstStyle/>
          <a:p>
            <a:r>
              <a:rPr lang="zh-CN" altLang="en-US" dirty="0" smtClean="0">
                <a:latin typeface="微软雅黑" pitchFamily="34" charset="-122"/>
                <a:ea typeface="微软雅黑" pitchFamily="34" charset="-122"/>
              </a:rPr>
              <a:t>填写出库通知单，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提交</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按钮确认车辆出库成功。</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500034" y="1357298"/>
            <a:ext cx="7215238" cy="3327099"/>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4572000" cy="400110"/>
          </a:xfrm>
          <a:prstGeom prst="rect">
            <a:avLst/>
          </a:prstGeom>
        </p:spPr>
        <p:txBody>
          <a:bodyPr>
            <a:spAutoFit/>
          </a:bodyPr>
          <a:lstStyle/>
          <a:p>
            <a:r>
              <a:rPr lang="en-US" sz="2000" b="1" dirty="0" smtClean="0">
                <a:latin typeface="微软雅黑" pitchFamily="34" charset="-122"/>
                <a:ea typeface="微软雅黑" pitchFamily="34" charset="-122"/>
              </a:rPr>
              <a:t>2.5 </a:t>
            </a:r>
            <a:r>
              <a:rPr lang="zh-CN" altLang="en-US" sz="2000" b="1" dirty="0" smtClean="0">
                <a:latin typeface="微软雅黑" pitchFamily="34" charset="-122"/>
                <a:ea typeface="微软雅黑" pitchFamily="34" charset="-122"/>
              </a:rPr>
              <a:t>维修</a:t>
            </a:r>
          </a:p>
        </p:txBody>
      </p:sp>
      <p:pic>
        <p:nvPicPr>
          <p:cNvPr id="5" name="Picture 3"/>
          <p:cNvPicPr>
            <a:picLocks noChangeAspect="1" noChangeArrowheads="1"/>
          </p:cNvPicPr>
          <p:nvPr/>
        </p:nvPicPr>
        <p:blipFill>
          <a:blip r:embed="rId2"/>
          <a:srcRect/>
          <a:stretch>
            <a:fillRect/>
          </a:stretch>
        </p:blipFill>
        <p:spPr bwMode="auto">
          <a:xfrm>
            <a:off x="1357290" y="928670"/>
            <a:ext cx="1785950" cy="1031006"/>
          </a:xfrm>
          <a:prstGeom prst="rect">
            <a:avLst/>
          </a:prstGeom>
          <a:noFill/>
          <a:ln w="9525">
            <a:noFill/>
            <a:miter lim="800000"/>
            <a:headEnd/>
            <a:tailEnd/>
          </a:ln>
          <a:effectLst/>
        </p:spPr>
      </p:pic>
      <p:sp>
        <p:nvSpPr>
          <p:cNvPr id="6" name="矩形 5"/>
          <p:cNvSpPr/>
          <p:nvPr/>
        </p:nvSpPr>
        <p:spPr>
          <a:xfrm>
            <a:off x="642910" y="2143116"/>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2.5.1 </a:t>
            </a:r>
            <a:r>
              <a:rPr lang="zh-CN" altLang="en-US" sz="2000" b="1" dirty="0" smtClean="0">
                <a:latin typeface="微软雅黑" pitchFamily="34" charset="-122"/>
                <a:ea typeface="微软雅黑" pitchFamily="34" charset="-122"/>
              </a:rPr>
              <a:t>质量反馈单</a:t>
            </a:r>
            <a:endParaRPr lang="zh-CN" altLang="en-US" sz="2000" b="1" dirty="0">
              <a:latin typeface="微软雅黑" pitchFamily="34" charset="-122"/>
              <a:ea typeface="微软雅黑" pitchFamily="34" charset="-122"/>
            </a:endParaRPr>
          </a:p>
        </p:txBody>
      </p:sp>
      <p:sp>
        <p:nvSpPr>
          <p:cNvPr id="7" name="矩形 6"/>
          <p:cNvSpPr/>
          <p:nvPr/>
        </p:nvSpPr>
        <p:spPr>
          <a:xfrm>
            <a:off x="642910" y="2571744"/>
            <a:ext cx="8501090" cy="646331"/>
          </a:xfrm>
          <a:prstGeom prst="rect">
            <a:avLst/>
          </a:prstGeom>
        </p:spPr>
        <p:txBody>
          <a:bodyPr wrap="square">
            <a:spAutoFit/>
          </a:bodyPr>
          <a:lstStyle/>
          <a:p>
            <a:pPr indent="441325"/>
            <a:r>
              <a:rPr lang="zh-CN" altLang="en-US" dirty="0" smtClean="0"/>
              <a:t>反馈单界面，显示所有维修的车辆信息，也可以通过（车主姓名，车牌号，日期）进行查询。</a:t>
            </a:r>
            <a:endParaRPr lang="zh-CN" altLang="en-US" dirty="0"/>
          </a:p>
        </p:txBody>
      </p:sp>
      <p:pic>
        <p:nvPicPr>
          <p:cNvPr id="8" name="图片 7"/>
          <p:cNvPicPr/>
          <p:nvPr/>
        </p:nvPicPr>
        <p:blipFill>
          <a:blip r:embed="rId3"/>
          <a:srcRect/>
          <a:stretch>
            <a:fillRect/>
          </a:stretch>
        </p:blipFill>
        <p:spPr bwMode="auto">
          <a:xfrm>
            <a:off x="285720" y="3214686"/>
            <a:ext cx="8498054" cy="250033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74</a:t>
            </a:fld>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357166"/>
            <a:ext cx="8572560" cy="646331"/>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点击界面左侧的“新建”按钮，点击所需材料查询仓库零件来填写维修所需的材料；保存填好的信息点击确认按钮；可以导出和打印。</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1142984"/>
            <a:ext cx="6929486" cy="5357850"/>
          </a:xfrm>
          <a:prstGeom prst="rect">
            <a:avLst/>
          </a:prstGeom>
          <a:noFill/>
          <a:ln w="9525">
            <a:noFill/>
            <a:miter lim="800000"/>
            <a:headEnd/>
            <a:tailEnd/>
          </a:ln>
        </p:spPr>
      </p:pic>
      <p:sp>
        <p:nvSpPr>
          <p:cNvPr id="6" name="椭圆 5"/>
          <p:cNvSpPr/>
          <p:nvPr/>
        </p:nvSpPr>
        <p:spPr>
          <a:xfrm>
            <a:off x="6643702" y="3286124"/>
            <a:ext cx="928694" cy="519351"/>
          </a:xfrm>
          <a:prstGeom prst="ellipse">
            <a:avLst/>
          </a:prstGeom>
          <a:noFill/>
          <a:ln>
            <a:solidFill>
              <a:srgbClr val="FF0000"/>
            </a:solidFill>
          </a:ln>
        </p:spPr>
        <p:txBody>
          <a:bodyPr wrap="square" rtlCol="0" anchor="ctr">
            <a:spAutoFit/>
          </a:bodyPr>
          <a:lstStyle/>
          <a:p>
            <a:pPr algn="ctr"/>
            <a:endParaRPr lang="zh-CN" altLang="en-US" dirty="0" smtClean="0">
              <a:latin typeface="微软雅黑" pitchFamily="34" charset="-122"/>
              <a:ea typeface="微软雅黑" pitchFamily="34" charset="-122"/>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75</a:t>
            </a:fld>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642910" y="428604"/>
            <a:ext cx="321467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524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点击所需材料按钮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524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83969" name="图片 61"/>
          <p:cNvPicPr>
            <a:picLocks noChangeAspect="1" noChangeArrowheads="1"/>
          </p:cNvPicPr>
          <p:nvPr/>
        </p:nvPicPr>
        <p:blipFill>
          <a:blip r:embed="rId2"/>
          <a:srcRect/>
          <a:stretch>
            <a:fillRect/>
          </a:stretch>
        </p:blipFill>
        <p:spPr bwMode="auto">
          <a:xfrm>
            <a:off x="357158" y="1214422"/>
            <a:ext cx="7691281" cy="3143272"/>
          </a:xfrm>
          <a:prstGeom prst="rect">
            <a:avLst/>
          </a:prstGeom>
          <a:noFill/>
        </p:spPr>
      </p:pic>
      <p:sp>
        <p:nvSpPr>
          <p:cNvPr id="83971" name="Rectangle 3"/>
          <p:cNvSpPr>
            <a:spLocks noChangeArrowheads="1"/>
          </p:cNvSpPr>
          <p:nvPr/>
        </p:nvSpPr>
        <p:spPr bwMode="auto">
          <a:xfrm>
            <a:off x="0" y="2609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7" name="图片 6"/>
          <p:cNvPicPr/>
          <p:nvPr/>
        </p:nvPicPr>
        <p:blipFill>
          <a:blip r:embed="rId3"/>
          <a:srcRect/>
          <a:stretch>
            <a:fillRect/>
          </a:stretch>
        </p:blipFill>
        <p:spPr bwMode="auto">
          <a:xfrm>
            <a:off x="714348" y="3214686"/>
            <a:ext cx="2628900" cy="27622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57158" y="500042"/>
            <a:ext cx="857256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主界面中点击查看按钮 可以查看已经填写好的反馈单信息。导出文本文档点击导出按钮；打印本页面点击打印按钮。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0113" name="图片 67"/>
          <p:cNvPicPr>
            <a:picLocks noChangeAspect="1" noChangeArrowheads="1"/>
          </p:cNvPicPr>
          <p:nvPr/>
        </p:nvPicPr>
        <p:blipFill>
          <a:blip r:embed="rId2"/>
          <a:srcRect/>
          <a:stretch>
            <a:fillRect/>
          </a:stretch>
        </p:blipFill>
        <p:spPr bwMode="auto">
          <a:xfrm>
            <a:off x="1428728" y="1500174"/>
            <a:ext cx="6357982" cy="4579124"/>
          </a:xfrm>
          <a:prstGeom prst="rect">
            <a:avLst/>
          </a:prstGeom>
          <a:noFill/>
        </p:spPr>
      </p:pic>
      <p:sp>
        <p:nvSpPr>
          <p:cNvPr id="90115" name="Rectangle 3"/>
          <p:cNvSpPr>
            <a:spLocks noChangeArrowheads="1"/>
          </p:cNvSpPr>
          <p:nvPr/>
        </p:nvSpPr>
        <p:spPr bwMode="auto">
          <a:xfrm>
            <a:off x="0" y="4257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77</a:t>
            </a:fld>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2.5.2 </a:t>
            </a:r>
            <a:r>
              <a:rPr lang="zh-CN" altLang="en-US" sz="2000" b="1" dirty="0" smtClean="0">
                <a:latin typeface="微软雅黑" pitchFamily="34" charset="-122"/>
                <a:ea typeface="微软雅黑" pitchFamily="34" charset="-122"/>
              </a:rPr>
              <a:t>维修查看</a:t>
            </a:r>
            <a:endParaRPr lang="zh-CN" altLang="en-US" sz="2000" b="1" dirty="0">
              <a:latin typeface="微软雅黑" pitchFamily="34" charset="-122"/>
              <a:ea typeface="微软雅黑" pitchFamily="34" charset="-122"/>
            </a:endParaRPr>
          </a:p>
        </p:txBody>
      </p:sp>
      <p:sp>
        <p:nvSpPr>
          <p:cNvPr id="91138" name="Rectangle 2"/>
          <p:cNvSpPr>
            <a:spLocks noChangeArrowheads="1"/>
          </p:cNvSpPr>
          <p:nvPr/>
        </p:nvSpPr>
        <p:spPr bwMode="auto">
          <a:xfrm>
            <a:off x="357190" y="1000108"/>
            <a:ext cx="8429652"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进入维修查看的界面可以看见所有维修的车辆信息，还可以通过（车主姓名，车牌号，日期）进行查询。右侧的操作栏可以查看维修车辆的信息。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1137" name="图片 30"/>
          <p:cNvPicPr>
            <a:picLocks noChangeAspect="1" noChangeArrowheads="1"/>
          </p:cNvPicPr>
          <p:nvPr/>
        </p:nvPicPr>
        <p:blipFill>
          <a:blip r:embed="rId2"/>
          <a:srcRect/>
          <a:stretch>
            <a:fillRect/>
          </a:stretch>
        </p:blipFill>
        <p:spPr bwMode="auto">
          <a:xfrm>
            <a:off x="357158" y="1785926"/>
            <a:ext cx="8230253" cy="2500330"/>
          </a:xfrm>
          <a:prstGeom prst="rect">
            <a:avLst/>
          </a:prstGeom>
          <a:noFill/>
        </p:spPr>
      </p:pic>
      <p:sp>
        <p:nvSpPr>
          <p:cNvPr id="91139" name="Rectangle 3"/>
          <p:cNvSpPr>
            <a:spLocks noChangeArrowheads="1"/>
          </p:cNvSpPr>
          <p:nvPr/>
        </p:nvSpPr>
        <p:spPr bwMode="auto">
          <a:xfrm>
            <a:off x="0" y="2057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78</a:t>
            </a:fld>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165704" cy="400110"/>
          </a:xfrm>
          <a:prstGeom prst="rect">
            <a:avLst/>
          </a:prstGeom>
        </p:spPr>
        <p:txBody>
          <a:bodyPr wrap="none">
            <a:spAutoFit/>
          </a:bodyPr>
          <a:lstStyle/>
          <a:p>
            <a:r>
              <a:rPr lang="en-US" sz="2000" b="1" dirty="0" smtClean="0">
                <a:latin typeface="微软雅黑" pitchFamily="34" charset="-122"/>
                <a:ea typeface="微软雅黑" pitchFamily="34" charset="-122"/>
              </a:rPr>
              <a:t>2.6 </a:t>
            </a:r>
            <a:r>
              <a:rPr lang="zh-CN" altLang="en-US" sz="2000" b="1" dirty="0" smtClean="0">
                <a:latin typeface="微软雅黑" pitchFamily="34" charset="-122"/>
                <a:ea typeface="微软雅黑" pitchFamily="34" charset="-122"/>
              </a:rPr>
              <a:t>监检</a:t>
            </a:r>
            <a:endParaRPr lang="zh-CN" altLang="en-US" sz="2000" b="1"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857224" y="857232"/>
            <a:ext cx="857256" cy="1071570"/>
          </a:xfrm>
          <a:prstGeom prst="rect">
            <a:avLst/>
          </a:prstGeom>
          <a:noFill/>
          <a:ln w="9525">
            <a:noFill/>
            <a:miter lim="800000"/>
            <a:headEnd/>
            <a:tailEnd/>
          </a:ln>
        </p:spPr>
      </p:pic>
      <p:sp>
        <p:nvSpPr>
          <p:cNvPr id="6" name="矩形 5"/>
          <p:cNvSpPr/>
          <p:nvPr/>
        </p:nvSpPr>
        <p:spPr>
          <a:xfrm>
            <a:off x="2143108" y="1142984"/>
            <a:ext cx="6500858" cy="646331"/>
          </a:xfrm>
          <a:prstGeom prst="rect">
            <a:avLst/>
          </a:prstGeom>
        </p:spPr>
        <p:txBody>
          <a:bodyPr wrap="square">
            <a:spAutoFit/>
          </a:bodyPr>
          <a:lstStyle/>
          <a:p>
            <a:r>
              <a:rPr lang="zh-CN" altLang="en-US" dirty="0" smtClean="0">
                <a:latin typeface="微软雅黑" pitchFamily="34" charset="-122"/>
                <a:ea typeface="微软雅黑" pitchFamily="34" charset="-122"/>
              </a:rPr>
              <a:t>进入监检通知单的界面，批次信息中显示所有生成批次信息的编号，可以通过左上角的新建按钮分配将要进行监检的车辆。</a:t>
            </a:r>
            <a:endParaRPr lang="zh-CN" altLang="en-US" dirty="0">
              <a:latin typeface="微软雅黑" pitchFamily="34" charset="-122"/>
              <a:ea typeface="微软雅黑" pitchFamily="34" charset="-122"/>
            </a:endParaRPr>
          </a:p>
        </p:txBody>
      </p:sp>
      <p:pic>
        <p:nvPicPr>
          <p:cNvPr id="7" name="图片 6"/>
          <p:cNvPicPr/>
          <p:nvPr/>
        </p:nvPicPr>
        <p:blipFill>
          <a:blip r:embed="rId3"/>
          <a:srcRect/>
          <a:stretch>
            <a:fillRect/>
          </a:stretch>
        </p:blipFill>
        <p:spPr bwMode="auto">
          <a:xfrm>
            <a:off x="857224" y="2071678"/>
            <a:ext cx="7661617" cy="2286016"/>
          </a:xfrm>
          <a:prstGeom prst="rect">
            <a:avLst/>
          </a:prstGeom>
          <a:noFill/>
          <a:ln w="9525">
            <a:noFill/>
            <a:miter lim="800000"/>
            <a:headEnd/>
            <a:tailEnd/>
          </a:ln>
        </p:spPr>
      </p:pic>
      <p:pic>
        <p:nvPicPr>
          <p:cNvPr id="8" name="图片 7"/>
          <p:cNvPicPr/>
          <p:nvPr/>
        </p:nvPicPr>
        <p:blipFill>
          <a:blip r:embed="rId4"/>
          <a:srcRect/>
          <a:stretch>
            <a:fillRect/>
          </a:stretch>
        </p:blipFill>
        <p:spPr bwMode="auto">
          <a:xfrm>
            <a:off x="857224" y="4357694"/>
            <a:ext cx="7643866" cy="2031914"/>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79</a:t>
            </a:fld>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对象 2"/>
          <p:cNvPicPr>
            <a:picLocks noChangeArrowheads="1"/>
          </p:cNvPicPr>
          <p:nvPr/>
        </p:nvPicPr>
        <p:blipFill>
          <a:blip r:embed="rId2"/>
          <a:srcRect l="-224" t="-699" r="-1471" b="-644"/>
          <a:stretch>
            <a:fillRect/>
          </a:stretch>
        </p:blipFill>
        <p:spPr bwMode="auto">
          <a:xfrm>
            <a:off x="2000232" y="2071678"/>
            <a:ext cx="5486400" cy="3495675"/>
          </a:xfrm>
          <a:prstGeom prst="rect">
            <a:avLst/>
          </a:prstGeom>
          <a:noFill/>
          <a:ln w="9525">
            <a:noFill/>
            <a:miter lim="800000"/>
            <a:headEnd/>
            <a:tailEnd/>
          </a:ln>
        </p:spPr>
      </p:pic>
      <p:sp>
        <p:nvSpPr>
          <p:cNvPr id="5" name="TextBox 4"/>
          <p:cNvSpPr txBox="1"/>
          <p:nvPr/>
        </p:nvSpPr>
        <p:spPr>
          <a:xfrm>
            <a:off x="428596" y="428604"/>
            <a:ext cx="1107996" cy="369332"/>
          </a:xfrm>
          <a:prstGeom prst="rect">
            <a:avLst/>
          </a:prstGeom>
          <a:noFill/>
        </p:spPr>
        <p:txBody>
          <a:bodyPr wrap="none" rtlCol="0">
            <a:spAutoFit/>
          </a:bodyPr>
          <a:lstStyle/>
          <a:p>
            <a:r>
              <a:rPr lang="zh-CN" altLang="en-US" dirty="0" smtClean="0"/>
              <a:t>系统结构</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85752" y="357166"/>
            <a:ext cx="850109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 进入选车界面，左侧方框中是所有没有参加监检或已参加监检但是未通过检查的车辆。填写一个批次编号 并选择一辆或多辆汽车点击添加按钮，选中车辆会移到右侧；点击移除按钮右侧方框中的车辆回到左侧的待检车辆信息中，点击取消按钮回到上一级界面；点击确定按钮保存本次操作，并生成监检信息。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2161" name="图片 38"/>
          <p:cNvPicPr>
            <a:picLocks noChangeAspect="1" noChangeArrowheads="1"/>
          </p:cNvPicPr>
          <p:nvPr/>
        </p:nvPicPr>
        <p:blipFill>
          <a:blip r:embed="rId2"/>
          <a:srcRect/>
          <a:stretch>
            <a:fillRect/>
          </a:stretch>
        </p:blipFill>
        <p:spPr bwMode="auto">
          <a:xfrm>
            <a:off x="571472" y="1857364"/>
            <a:ext cx="8143932" cy="3666978"/>
          </a:xfrm>
          <a:prstGeom prst="rect">
            <a:avLst/>
          </a:prstGeom>
          <a:noFill/>
        </p:spPr>
      </p:pic>
      <p:sp>
        <p:nvSpPr>
          <p:cNvPr id="92163" name="Rectangle 3"/>
          <p:cNvSpPr>
            <a:spLocks noChangeArrowheads="1"/>
          </p:cNvSpPr>
          <p:nvPr/>
        </p:nvSpPr>
        <p:spPr bwMode="auto">
          <a:xfrm>
            <a:off x="0" y="2828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80</a:t>
            </a:fld>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ChangeArrowheads="1"/>
          </p:cNvSpPr>
          <p:nvPr/>
        </p:nvSpPr>
        <p:spPr bwMode="auto">
          <a:xfrm>
            <a:off x="285720" y="214290"/>
            <a:ext cx="857252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810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点击资料审查下的“查看”按钮，</a:t>
            </a:r>
            <a:r>
              <a:rPr lang="zh-CN" altLang="en-US" dirty="0" smtClean="0">
                <a:latin typeface="微软雅黑" pitchFamily="34" charset="-122"/>
                <a:ea typeface="微软雅黑" pitchFamily="34" charset="-122"/>
                <a:cs typeface="Times New Roman" pitchFamily="18" charset="0"/>
              </a:rPr>
              <a:t>弹出该车资料审查信息</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删除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按钮这辆车</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会</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自动回到待检车辆中等待下一个批次重新监检。</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571736" y="1071546"/>
            <a:ext cx="4294531" cy="4429156"/>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81</a:t>
            </a:fld>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369332"/>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点击资料审查下的</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填写</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按钮，填写检验结果。</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071670" y="1071546"/>
            <a:ext cx="4500594" cy="2507124"/>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82</a:t>
            </a:fld>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83</a:t>
            </a:fld>
            <a:endParaRPr lang="zh-CN" altLang="en-US"/>
          </a:p>
        </p:txBody>
      </p:sp>
      <p:sp>
        <p:nvSpPr>
          <p:cNvPr id="5" name="矩形 4"/>
          <p:cNvSpPr/>
          <p:nvPr/>
        </p:nvSpPr>
        <p:spPr>
          <a:xfrm>
            <a:off x="285720" y="285728"/>
            <a:ext cx="1755609" cy="400110"/>
          </a:xfrm>
          <a:prstGeom prst="rect">
            <a:avLst/>
          </a:prstGeom>
        </p:spPr>
        <p:txBody>
          <a:bodyPr wrap="none">
            <a:spAutoFit/>
          </a:bodyPr>
          <a:lstStyle/>
          <a:p>
            <a:r>
              <a:rPr lang="en-US" sz="2000" b="1" dirty="0" smtClean="0">
                <a:latin typeface="微软雅黑" pitchFamily="34" charset="-122"/>
                <a:ea typeface="微软雅黑" pitchFamily="34" charset="-122"/>
              </a:rPr>
              <a:t>2.7  </a:t>
            </a:r>
            <a:r>
              <a:rPr lang="zh-CN" altLang="en-US" sz="2000" b="1" dirty="0" smtClean="0">
                <a:latin typeface="微软雅黑" pitchFamily="34" charset="-122"/>
                <a:ea typeface="微软雅黑" pitchFamily="34" charset="-122"/>
              </a:rPr>
              <a:t>采购管理</a:t>
            </a:r>
            <a:endParaRPr lang="zh-CN" altLang="en-US" sz="2000" b="1" dirty="0">
              <a:latin typeface="微软雅黑" pitchFamily="34" charset="-122"/>
              <a:ea typeface="微软雅黑" pitchFamily="34" charset="-122"/>
            </a:endParaRPr>
          </a:p>
        </p:txBody>
      </p:sp>
      <p:sp>
        <p:nvSpPr>
          <p:cNvPr id="6" name="TextBox 5"/>
          <p:cNvSpPr txBox="1"/>
          <p:nvPr/>
        </p:nvSpPr>
        <p:spPr>
          <a:xfrm>
            <a:off x="857224" y="2714620"/>
            <a:ext cx="1210588"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采购计划</a:t>
            </a:r>
          </a:p>
        </p:txBody>
      </p:sp>
      <p:sp>
        <p:nvSpPr>
          <p:cNvPr id="7" name="TextBox 6"/>
          <p:cNvSpPr txBox="1"/>
          <p:nvPr/>
        </p:nvSpPr>
        <p:spPr>
          <a:xfrm>
            <a:off x="2881301" y="2714620"/>
            <a:ext cx="1210588"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采购申请</a:t>
            </a:r>
          </a:p>
        </p:txBody>
      </p:sp>
      <p:sp>
        <p:nvSpPr>
          <p:cNvPr id="8" name="TextBox 7"/>
          <p:cNvSpPr txBox="1"/>
          <p:nvPr/>
        </p:nvSpPr>
        <p:spPr>
          <a:xfrm>
            <a:off x="4905378" y="2714620"/>
            <a:ext cx="1210588"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比价评审</a:t>
            </a:r>
          </a:p>
        </p:txBody>
      </p:sp>
      <p:sp>
        <p:nvSpPr>
          <p:cNvPr id="9" name="TextBox 8"/>
          <p:cNvSpPr txBox="1"/>
          <p:nvPr/>
        </p:nvSpPr>
        <p:spPr>
          <a:xfrm>
            <a:off x="6929454" y="2714620"/>
            <a:ext cx="1210588" cy="40011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采购合同</a:t>
            </a:r>
          </a:p>
        </p:txBody>
      </p:sp>
      <p:cxnSp>
        <p:nvCxnSpPr>
          <p:cNvPr id="11" name="直接箭头连接符 10"/>
          <p:cNvCxnSpPr>
            <a:stCxn id="12" idx="2"/>
          </p:cNvCxnSpPr>
          <p:nvPr/>
        </p:nvCxnSpPr>
        <p:spPr>
          <a:xfrm rot="5400000">
            <a:off x="1147362" y="2292160"/>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4348" y="1571612"/>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各部门负责人</a:t>
            </a:r>
          </a:p>
        </p:txBody>
      </p:sp>
      <p:sp>
        <p:nvSpPr>
          <p:cNvPr id="13" name="TextBox 12"/>
          <p:cNvSpPr txBox="1"/>
          <p:nvPr/>
        </p:nvSpPr>
        <p:spPr>
          <a:xfrm>
            <a:off x="1538944"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sp>
        <p:nvSpPr>
          <p:cNvPr id="17" name="右箭头 16"/>
          <p:cNvSpPr/>
          <p:nvPr/>
        </p:nvSpPr>
        <p:spPr>
          <a:xfrm>
            <a:off x="2143108"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18" name="右箭头 17"/>
          <p:cNvSpPr/>
          <p:nvPr/>
        </p:nvSpPr>
        <p:spPr>
          <a:xfrm>
            <a:off x="4143372"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19" name="右箭头 18"/>
          <p:cNvSpPr/>
          <p:nvPr/>
        </p:nvSpPr>
        <p:spPr>
          <a:xfrm>
            <a:off x="6215074"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20" name="TextBox 19"/>
          <p:cNvSpPr txBox="1"/>
          <p:nvPr/>
        </p:nvSpPr>
        <p:spPr>
          <a:xfrm>
            <a:off x="2857488"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1" name="TextBox 20"/>
          <p:cNvSpPr txBox="1"/>
          <p:nvPr/>
        </p:nvSpPr>
        <p:spPr>
          <a:xfrm>
            <a:off x="3571868"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2" name="直接箭头连接符 21"/>
          <p:cNvCxnSpPr/>
          <p:nvPr/>
        </p:nvCxnSpPr>
        <p:spPr>
          <a:xfrm rot="5400000">
            <a:off x="3148614"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57752"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4" name="TextBox 23"/>
          <p:cNvSpPr txBox="1"/>
          <p:nvPr/>
        </p:nvSpPr>
        <p:spPr>
          <a:xfrm>
            <a:off x="5572132"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5" name="直接箭头连接符 24"/>
          <p:cNvCxnSpPr/>
          <p:nvPr/>
        </p:nvCxnSpPr>
        <p:spPr>
          <a:xfrm rot="5400000">
            <a:off x="5148878"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47948"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7" name="TextBox 26"/>
          <p:cNvSpPr txBox="1"/>
          <p:nvPr/>
        </p:nvSpPr>
        <p:spPr>
          <a:xfrm>
            <a:off x="7662328"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8" name="直接箭头连接符 27"/>
          <p:cNvCxnSpPr/>
          <p:nvPr/>
        </p:nvCxnSpPr>
        <p:spPr>
          <a:xfrm rot="5400000">
            <a:off x="7239074"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7224"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34" name="直接箭头连接符 33"/>
          <p:cNvCxnSpPr/>
          <p:nvPr/>
        </p:nvCxnSpPr>
        <p:spPr>
          <a:xfrm rot="5400000" flipH="1" flipV="1">
            <a:off x="1215208"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5" name="TextBox 34"/>
          <p:cNvSpPr txBox="1"/>
          <p:nvPr/>
        </p:nvSpPr>
        <p:spPr>
          <a:xfrm>
            <a:off x="896002"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sp>
        <p:nvSpPr>
          <p:cNvPr id="39" name="TextBox 38"/>
          <p:cNvSpPr txBox="1"/>
          <p:nvPr/>
        </p:nvSpPr>
        <p:spPr>
          <a:xfrm>
            <a:off x="2875982"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40" name="直接箭头连接符 39"/>
          <p:cNvCxnSpPr/>
          <p:nvPr/>
        </p:nvCxnSpPr>
        <p:spPr>
          <a:xfrm rot="5400000" flipH="1" flipV="1">
            <a:off x="3213884"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1" name="TextBox 40"/>
          <p:cNvSpPr txBox="1"/>
          <p:nvPr/>
        </p:nvSpPr>
        <p:spPr>
          <a:xfrm>
            <a:off x="2857488"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sp>
        <p:nvSpPr>
          <p:cNvPr id="42" name="TextBox 41"/>
          <p:cNvSpPr txBox="1"/>
          <p:nvPr/>
        </p:nvSpPr>
        <p:spPr>
          <a:xfrm>
            <a:off x="3071802" y="5417122"/>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总经理</a:t>
            </a:r>
          </a:p>
        </p:txBody>
      </p:sp>
      <p:cxnSp>
        <p:nvCxnSpPr>
          <p:cNvPr id="43" name="直接箭头连接符 42"/>
          <p:cNvCxnSpPr/>
          <p:nvPr/>
        </p:nvCxnSpPr>
        <p:spPr>
          <a:xfrm rot="5400000" flipH="1" flipV="1">
            <a:off x="929456"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44" name="TextBox 43"/>
          <p:cNvSpPr txBox="1"/>
          <p:nvPr/>
        </p:nvSpPr>
        <p:spPr>
          <a:xfrm>
            <a:off x="1785918"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cxnSp>
        <p:nvCxnSpPr>
          <p:cNvPr id="45" name="直接箭头连接符 44"/>
          <p:cNvCxnSpPr/>
          <p:nvPr/>
        </p:nvCxnSpPr>
        <p:spPr>
          <a:xfrm rot="5400000" flipH="1" flipV="1">
            <a:off x="2929720"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3682084"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cxnSp>
        <p:nvCxnSpPr>
          <p:cNvPr id="47" name="直接箭头连接符 46"/>
          <p:cNvCxnSpPr/>
          <p:nvPr/>
        </p:nvCxnSpPr>
        <p:spPr>
          <a:xfrm rot="5400000" flipH="1" flipV="1">
            <a:off x="3213884" y="4928404"/>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2857488" y="4643446"/>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49" name="直接箭头连接符 48"/>
          <p:cNvCxnSpPr/>
          <p:nvPr/>
        </p:nvCxnSpPr>
        <p:spPr>
          <a:xfrm rot="5400000" flipH="1" flipV="1">
            <a:off x="2929720" y="4928404"/>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50" name="TextBox 49"/>
          <p:cNvSpPr txBox="1"/>
          <p:nvPr/>
        </p:nvSpPr>
        <p:spPr>
          <a:xfrm>
            <a:off x="3682084" y="4643446"/>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
        <p:nvSpPr>
          <p:cNvPr id="51" name="TextBox 50"/>
          <p:cNvSpPr txBox="1"/>
          <p:nvPr/>
        </p:nvSpPr>
        <p:spPr>
          <a:xfrm>
            <a:off x="4876246"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52" name="直接箭头连接符 51"/>
          <p:cNvCxnSpPr/>
          <p:nvPr/>
        </p:nvCxnSpPr>
        <p:spPr>
          <a:xfrm rot="5400000" flipH="1" flipV="1">
            <a:off x="5234230"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3" name="TextBox 52"/>
          <p:cNvSpPr txBox="1"/>
          <p:nvPr/>
        </p:nvSpPr>
        <p:spPr>
          <a:xfrm>
            <a:off x="4915024"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54" name="直接箭头连接符 53"/>
          <p:cNvCxnSpPr/>
          <p:nvPr/>
        </p:nvCxnSpPr>
        <p:spPr>
          <a:xfrm rot="5400000" flipH="1" flipV="1">
            <a:off x="4948478"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55" name="TextBox 54"/>
          <p:cNvSpPr txBox="1"/>
          <p:nvPr/>
        </p:nvSpPr>
        <p:spPr>
          <a:xfrm>
            <a:off x="5804940"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
        <p:nvSpPr>
          <p:cNvPr id="56" name="TextBox 55"/>
          <p:cNvSpPr txBox="1"/>
          <p:nvPr/>
        </p:nvSpPr>
        <p:spPr>
          <a:xfrm>
            <a:off x="7195299" y="4214818"/>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总经理</a:t>
            </a:r>
          </a:p>
        </p:txBody>
      </p:sp>
      <p:cxnSp>
        <p:nvCxnSpPr>
          <p:cNvPr id="57" name="直接箭头连接符 56"/>
          <p:cNvCxnSpPr/>
          <p:nvPr/>
        </p:nvCxnSpPr>
        <p:spPr>
          <a:xfrm rot="5400000" flipH="1" flipV="1">
            <a:off x="7305932"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6986726"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59" name="直接箭头连接符 58"/>
          <p:cNvCxnSpPr/>
          <p:nvPr/>
        </p:nvCxnSpPr>
        <p:spPr>
          <a:xfrm rot="5400000" flipH="1" flipV="1">
            <a:off x="7020180"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60" name="TextBox 59"/>
          <p:cNvSpPr txBox="1"/>
          <p:nvPr/>
        </p:nvSpPr>
        <p:spPr>
          <a:xfrm>
            <a:off x="7876642"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84</a:t>
            </a:fld>
            <a:endParaRPr lang="zh-CN" altLang="en-US"/>
          </a:p>
        </p:txBody>
      </p:sp>
      <p:sp>
        <p:nvSpPr>
          <p:cNvPr id="1025" name="Rectangle 1"/>
          <p:cNvSpPr>
            <a:spLocks noChangeArrowheads="1"/>
          </p:cNvSpPr>
          <p:nvPr/>
        </p:nvSpPr>
        <p:spPr bwMode="auto">
          <a:xfrm>
            <a:off x="428596" y="285728"/>
            <a:ext cx="278605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.7.1</a:t>
            </a:r>
            <a:r>
              <a:rPr kumimoji="0" lang="zh-CN" altLang="en-US" sz="2000" b="1" i="0" u="none" strike="noStrike" cap="none" normalizeH="0" baseline="0" dirty="0" smtClean="0" bmk="_Toc402462489">
                <a:ln>
                  <a:noFill/>
                </a:ln>
                <a:solidFill>
                  <a:schemeClr val="tx1"/>
                </a:solidFill>
                <a:effectLst/>
                <a:latin typeface="微软雅黑" pitchFamily="34" charset="-122"/>
                <a:ea typeface="微软雅黑" pitchFamily="34" charset="-122"/>
              </a:rPr>
              <a:t>采购计划提交</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矩形 5"/>
          <p:cNvSpPr/>
          <p:nvPr/>
        </p:nvSpPr>
        <p:spPr>
          <a:xfrm>
            <a:off x="642910" y="1071546"/>
            <a:ext cx="3877985" cy="369332"/>
          </a:xfrm>
          <a:prstGeom prst="rect">
            <a:avLst/>
          </a:prstGeom>
        </p:spPr>
        <p:txBody>
          <a:bodyPr wrap="none">
            <a:spAutoFit/>
          </a:bodyPr>
          <a:lstStyle/>
          <a:p>
            <a:r>
              <a:rPr lang="zh-CN" altLang="en-US" dirty="0" smtClean="0"/>
              <a:t>操作人角色：各部门负责人、采购员</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42844" y="1571612"/>
            <a:ext cx="8858280" cy="3107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357158" y="357166"/>
            <a:ext cx="192879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新建采购计划</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9329" name="图片 4" descr="6XCSVWOSUNJLZEX]8L}[Q9V"/>
          <p:cNvPicPr>
            <a:picLocks noChangeAspect="1" noChangeArrowheads="1"/>
          </p:cNvPicPr>
          <p:nvPr/>
        </p:nvPicPr>
        <p:blipFill>
          <a:blip r:embed="rId2"/>
          <a:srcRect/>
          <a:stretch>
            <a:fillRect/>
          </a:stretch>
        </p:blipFill>
        <p:spPr bwMode="auto">
          <a:xfrm>
            <a:off x="1071538" y="928669"/>
            <a:ext cx="6643734" cy="4301007"/>
          </a:xfrm>
          <a:prstGeom prst="rect">
            <a:avLst/>
          </a:prstGeom>
          <a:noFill/>
        </p:spPr>
      </p:pic>
      <p:sp>
        <p:nvSpPr>
          <p:cNvPr id="99331" name="Rectangle 3"/>
          <p:cNvSpPr>
            <a:spLocks noChangeArrowheads="1"/>
          </p:cNvSpPr>
          <p:nvPr/>
        </p:nvSpPr>
        <p:spPr bwMode="auto">
          <a:xfrm>
            <a:off x="0" y="3867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86</a:t>
            </a:fld>
            <a:endParaRPr lang="zh-CN" altLang="en-US"/>
          </a:p>
        </p:txBody>
      </p:sp>
      <p:sp>
        <p:nvSpPr>
          <p:cNvPr id="100354" name="Rectangle 2"/>
          <p:cNvSpPr>
            <a:spLocks noChangeArrowheads="1"/>
          </p:cNvSpPr>
          <p:nvPr/>
        </p:nvSpPr>
        <p:spPr bwMode="auto">
          <a:xfrm>
            <a:off x="0" y="500042"/>
            <a:ext cx="483978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点击“添加货物信息”按钮进行货物的添加</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0355" name="Rectangle 3"/>
          <p:cNvSpPr>
            <a:spLocks noChangeArrowheads="1"/>
          </p:cNvSpPr>
          <p:nvPr/>
        </p:nvSpPr>
        <p:spPr bwMode="auto">
          <a:xfrm>
            <a:off x="0" y="1343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0356" name="Picture 4"/>
          <p:cNvPicPr>
            <a:picLocks noChangeAspect="1" noChangeArrowheads="1"/>
          </p:cNvPicPr>
          <p:nvPr/>
        </p:nvPicPr>
        <p:blipFill>
          <a:blip r:embed="rId2"/>
          <a:srcRect/>
          <a:stretch>
            <a:fillRect/>
          </a:stretch>
        </p:blipFill>
        <p:spPr bwMode="auto">
          <a:xfrm>
            <a:off x="0" y="1071546"/>
            <a:ext cx="13849350" cy="5295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6667E-6 -1.11111E-6 L -0.56441 -0.00046 " pathEditMode="relative" rAng="0" ptsTypes="AA">
                                      <p:cBhvr>
                                        <p:cTn id="6" dur="2000" fill="hold"/>
                                        <p:tgtEl>
                                          <p:spTgt spid="100356"/>
                                        </p:tgtEl>
                                        <p:attrNameLst>
                                          <p:attrName>ppt_x</p:attrName>
                                          <p:attrName>ppt_y</p:attrName>
                                        </p:attrNameLst>
                                      </p:cBhvr>
                                      <p:rCtr x="-2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87</a:t>
            </a:fld>
            <a:endParaRPr lang="zh-CN" altLang="en-US"/>
          </a:p>
        </p:txBody>
      </p:sp>
      <p:sp>
        <p:nvSpPr>
          <p:cNvPr id="5" name="矩形 4"/>
          <p:cNvSpPr/>
          <p:nvPr/>
        </p:nvSpPr>
        <p:spPr>
          <a:xfrm>
            <a:off x="428596" y="285728"/>
            <a:ext cx="2501006" cy="400110"/>
          </a:xfrm>
          <a:prstGeom prst="rect">
            <a:avLst/>
          </a:prstGeom>
        </p:spPr>
        <p:txBody>
          <a:bodyPr wrap="none">
            <a:spAutoFit/>
          </a:bodyPr>
          <a:lstStyle/>
          <a:p>
            <a:r>
              <a:rPr lang="en-US" sz="2000" b="1" dirty="0" smtClean="0">
                <a:latin typeface="微软雅黑" pitchFamily="34" charset="-122"/>
                <a:ea typeface="微软雅黑" pitchFamily="34" charset="-122"/>
              </a:rPr>
              <a:t>2.7.2  </a:t>
            </a:r>
            <a:r>
              <a:rPr lang="zh-CN" altLang="en-US" sz="2000" b="1" dirty="0" smtClean="0">
                <a:latin typeface="微软雅黑" pitchFamily="34" charset="-122"/>
                <a:ea typeface="微软雅黑" pitchFamily="34" charset="-122"/>
              </a:rPr>
              <a:t>采购计划审批</a:t>
            </a:r>
            <a:endParaRPr lang="zh-CN" altLang="en-US" sz="2000" b="1" dirty="0">
              <a:latin typeface="微软雅黑" pitchFamily="34" charset="-122"/>
              <a:ea typeface="微软雅黑" pitchFamily="34" charset="-122"/>
            </a:endParaRPr>
          </a:p>
        </p:txBody>
      </p:sp>
      <p:sp>
        <p:nvSpPr>
          <p:cNvPr id="101377" name="Rectangle 1"/>
          <p:cNvSpPr>
            <a:spLocks noChangeArrowheads="1"/>
          </p:cNvSpPr>
          <p:nvPr/>
        </p:nvSpPr>
        <p:spPr bwMode="auto">
          <a:xfrm>
            <a:off x="642942" y="785794"/>
            <a:ext cx="321467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负责人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目的：对采购进行粗略的过滤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101378" name="Picture 2"/>
          <p:cNvPicPr>
            <a:picLocks noChangeAspect="1" noChangeArrowheads="1"/>
          </p:cNvPicPr>
          <p:nvPr/>
        </p:nvPicPr>
        <p:blipFill>
          <a:blip r:embed="rId2"/>
          <a:srcRect/>
          <a:stretch>
            <a:fillRect/>
          </a:stretch>
        </p:blipFill>
        <p:spPr bwMode="auto">
          <a:xfrm>
            <a:off x="71438" y="1843089"/>
            <a:ext cx="8858280" cy="2659880"/>
          </a:xfrm>
          <a:prstGeom prst="rect">
            <a:avLst/>
          </a:prstGeom>
          <a:noFill/>
          <a:ln w="9525">
            <a:noFill/>
            <a:miter lim="800000"/>
            <a:headEnd/>
            <a:tailEnd/>
          </a:ln>
          <a:effectLst/>
        </p:spPr>
      </p:pic>
      <p:sp>
        <p:nvSpPr>
          <p:cNvPr id="8" name="矩形 7"/>
          <p:cNvSpPr/>
          <p:nvPr/>
        </p:nvSpPr>
        <p:spPr>
          <a:xfrm>
            <a:off x="285720" y="4786322"/>
            <a:ext cx="5500726" cy="369332"/>
          </a:xfrm>
          <a:prstGeom prst="rect">
            <a:avLst/>
          </a:prstGeom>
        </p:spPr>
        <p:txBody>
          <a:bodyPr wrap="square">
            <a:spAutoFit/>
          </a:bodyPr>
          <a:lstStyle/>
          <a:p>
            <a:r>
              <a:rPr lang="zh-CN" altLang="en-US" dirty="0" smtClean="0"/>
              <a:t>“批准勾选”和“退回勾选”按钮用于批量处理</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88</a:t>
            </a:fld>
            <a:endParaRPr lang="zh-CN" altLang="en-US" dirty="0"/>
          </a:p>
        </p:txBody>
      </p:sp>
      <p:pic>
        <p:nvPicPr>
          <p:cNvPr id="102402" name="Picture 2" descr="C:\DOCUME~1\ADMINI~1\LOCALS~1\Temp\SNAGHTML14269d7.PNG"/>
          <p:cNvPicPr>
            <a:picLocks noChangeAspect="1" noChangeArrowheads="1"/>
          </p:cNvPicPr>
          <p:nvPr/>
        </p:nvPicPr>
        <p:blipFill>
          <a:blip r:embed="rId2"/>
          <a:srcRect/>
          <a:stretch>
            <a:fillRect/>
          </a:stretch>
        </p:blipFill>
        <p:spPr bwMode="auto">
          <a:xfrm>
            <a:off x="1643042" y="1214422"/>
            <a:ext cx="5766043" cy="3071834"/>
          </a:xfrm>
          <a:prstGeom prst="rect">
            <a:avLst/>
          </a:prstGeom>
          <a:noFill/>
        </p:spPr>
      </p:pic>
      <p:sp>
        <p:nvSpPr>
          <p:cNvPr id="6" name="矩形 5"/>
          <p:cNvSpPr/>
          <p:nvPr/>
        </p:nvSpPr>
        <p:spPr>
          <a:xfrm>
            <a:off x="357158" y="571480"/>
            <a:ext cx="2031325" cy="369332"/>
          </a:xfrm>
          <a:prstGeom prst="rect">
            <a:avLst/>
          </a:prstGeom>
        </p:spPr>
        <p:txBody>
          <a:bodyPr wrap="none">
            <a:spAutoFit/>
          </a:bodyPr>
          <a:lstStyle/>
          <a:p>
            <a:r>
              <a:rPr lang="zh-CN" altLang="en-US" dirty="0" smtClean="0"/>
              <a:t>点击“查看详情”</a:t>
            </a:r>
            <a:endParaRPr lang="zh-CN" altLang="en-US" dirty="0"/>
          </a:p>
        </p:txBody>
      </p:sp>
      <p:sp>
        <p:nvSpPr>
          <p:cNvPr id="102403" name="Rectangle 3"/>
          <p:cNvSpPr>
            <a:spLocks noChangeArrowheads="1"/>
          </p:cNvSpPr>
          <p:nvPr/>
        </p:nvSpPr>
        <p:spPr bwMode="auto">
          <a:xfrm>
            <a:off x="1428728" y="4572008"/>
            <a:ext cx="3500462"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524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点击“退回”进行逐件退回</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524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审批结果分为：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未审核通过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部分审核通过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全部审核通过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2404" name="Picture 4"/>
          <p:cNvPicPr>
            <a:picLocks noChangeAspect="1" noChangeArrowheads="1"/>
          </p:cNvPicPr>
          <p:nvPr/>
        </p:nvPicPr>
        <p:blipFill>
          <a:blip r:embed="rId3"/>
          <a:srcRect/>
          <a:stretch>
            <a:fillRect/>
          </a:stretch>
        </p:blipFill>
        <p:spPr bwMode="auto">
          <a:xfrm>
            <a:off x="4786313" y="4714884"/>
            <a:ext cx="3367791"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89</a:t>
            </a:fld>
            <a:endParaRPr lang="zh-CN" altLang="en-US"/>
          </a:p>
        </p:txBody>
      </p:sp>
      <p:sp>
        <p:nvSpPr>
          <p:cNvPr id="5" name="矩形 4"/>
          <p:cNvSpPr/>
          <p:nvPr/>
        </p:nvSpPr>
        <p:spPr>
          <a:xfrm>
            <a:off x="642910" y="428604"/>
            <a:ext cx="2715808" cy="400110"/>
          </a:xfrm>
          <a:prstGeom prst="rect">
            <a:avLst/>
          </a:prstGeom>
        </p:spPr>
        <p:txBody>
          <a:bodyPr wrap="none">
            <a:spAutoFit/>
          </a:bodyPr>
          <a:lstStyle/>
          <a:p>
            <a:r>
              <a:rPr lang="en-US" sz="2000" b="1" dirty="0" smtClean="0">
                <a:latin typeface="微软雅黑" pitchFamily="34" charset="-122"/>
                <a:ea typeface="微软雅黑" pitchFamily="34" charset="-122"/>
              </a:rPr>
              <a:t>2.7.3</a:t>
            </a:r>
            <a:r>
              <a:rPr lang="zh-CN" altLang="en-US" sz="2000" b="1" dirty="0" smtClean="0">
                <a:latin typeface="微软雅黑" pitchFamily="34" charset="-122"/>
                <a:ea typeface="微软雅黑" pitchFamily="34" charset="-122"/>
              </a:rPr>
              <a:t>采购申请</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采购员</a:t>
            </a:r>
            <a:endParaRPr lang="zh-CN" altLang="en-US" sz="2000" b="1" dirty="0">
              <a:latin typeface="微软雅黑" pitchFamily="34" charset="-122"/>
              <a:ea typeface="微软雅黑" pitchFamily="34" charset="-122"/>
            </a:endParaRPr>
          </a:p>
        </p:txBody>
      </p:sp>
      <p:sp>
        <p:nvSpPr>
          <p:cNvPr id="103425" name="Rectangle 1"/>
          <p:cNvSpPr>
            <a:spLocks noChangeArrowheads="1"/>
          </p:cNvSpPr>
          <p:nvPr/>
        </p:nvSpPr>
        <p:spPr bwMode="auto">
          <a:xfrm>
            <a:off x="1785918" y="1071546"/>
            <a:ext cx="407196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操作人员角色：采购员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目的：对采购计划进行合并并提交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7" name="图片 6" descr="D:\Users\仕\AppData\Roaming\Tencent\Users\215717607\QQ\WinTemp\RichOle\8FIES03IS33UHF7QFY60J1Q.jpg"/>
          <p:cNvPicPr/>
          <p:nvPr/>
        </p:nvPicPr>
        <p:blipFill>
          <a:blip r:embed="rId2">
            <a:extLst>
              <a:ext uri="{28A0092B-C50C-407E-A947-70E740481C1C}">
                <a14:useLocalDpi xmlns:a14="http://schemas.microsoft.com/office/drawing/2010/main" val="0"/>
              </a:ext>
            </a:extLst>
          </a:blip>
          <a:srcRect/>
          <a:stretch>
            <a:fillRect/>
          </a:stretch>
        </p:blipFill>
        <p:spPr bwMode="auto">
          <a:xfrm>
            <a:off x="714348" y="1000108"/>
            <a:ext cx="956517" cy="1143008"/>
          </a:xfrm>
          <a:prstGeom prst="rect">
            <a:avLst/>
          </a:prstGeom>
          <a:noFill/>
          <a:ln>
            <a:noFill/>
          </a:ln>
        </p:spPr>
      </p:pic>
      <p:sp>
        <p:nvSpPr>
          <p:cNvPr id="8" name="矩形 7"/>
          <p:cNvSpPr/>
          <p:nvPr/>
        </p:nvSpPr>
        <p:spPr>
          <a:xfrm>
            <a:off x="714348" y="2357430"/>
            <a:ext cx="2723823" cy="1200329"/>
          </a:xfrm>
          <a:prstGeom prst="rect">
            <a:avLst/>
          </a:prstGeom>
        </p:spPr>
        <p:txBody>
          <a:bodyPr wrap="none">
            <a:spAutoFit/>
          </a:bodyPr>
          <a:lstStyle/>
          <a:p>
            <a:r>
              <a:rPr lang="zh-CN" altLang="en-US" dirty="0" smtClean="0"/>
              <a:t>点击左上角新建按钮</a:t>
            </a:r>
            <a:endParaRPr lang="en-US" altLang="zh-CN" dirty="0" smtClean="0"/>
          </a:p>
          <a:p>
            <a:endParaRPr lang="en-US" altLang="zh-CN" dirty="0" smtClean="0"/>
          </a:p>
          <a:p>
            <a:r>
              <a:rPr lang="zh-CN" altLang="en-US" dirty="0" smtClean="0"/>
              <a:t>勾选上方的采购计划</a:t>
            </a:r>
            <a:endParaRPr lang="en-US" altLang="zh-CN" dirty="0" smtClean="0"/>
          </a:p>
          <a:p>
            <a:r>
              <a:rPr lang="zh-CN" altLang="en-US" dirty="0" smtClean="0"/>
              <a:t>采购内容会合并在下方。</a:t>
            </a:r>
            <a:endParaRPr lang="zh-CN" altLang="en-US" dirty="0"/>
          </a:p>
        </p:txBody>
      </p:sp>
      <p:pic>
        <p:nvPicPr>
          <p:cNvPr id="103427" name="Picture 3" descr="C:\DOCUME~1\ADMINI~1\LOCALS~1\Temp\SNAGHTML1531b66.PNG"/>
          <p:cNvPicPr>
            <a:picLocks noChangeAspect="1" noChangeArrowheads="1"/>
          </p:cNvPicPr>
          <p:nvPr/>
        </p:nvPicPr>
        <p:blipFill>
          <a:blip r:embed="rId3"/>
          <a:srcRect/>
          <a:stretch>
            <a:fillRect/>
          </a:stretch>
        </p:blipFill>
        <p:spPr bwMode="auto">
          <a:xfrm>
            <a:off x="3643306" y="1714488"/>
            <a:ext cx="4929222" cy="3896579"/>
          </a:xfrm>
          <a:prstGeom prst="rect">
            <a:avLst/>
          </a:prstGeom>
          <a:noFill/>
        </p:spPr>
      </p:pic>
      <p:pic>
        <p:nvPicPr>
          <p:cNvPr id="11" name="Picture 2"/>
          <p:cNvPicPr>
            <a:picLocks noChangeAspect="1" noChangeArrowheads="1"/>
          </p:cNvPicPr>
          <p:nvPr/>
        </p:nvPicPr>
        <p:blipFill>
          <a:blip r:embed="rId4"/>
          <a:srcRect/>
          <a:stretch>
            <a:fillRect/>
          </a:stretch>
        </p:blipFill>
        <p:spPr bwMode="auto">
          <a:xfrm>
            <a:off x="0" y="5643578"/>
            <a:ext cx="8715404" cy="9727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500042"/>
            <a:ext cx="131157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 </a:t>
            </a:r>
            <a:r>
              <a:rPr lang="zh-CN" altLang="en-US" dirty="0" smtClean="0">
                <a:latin typeface="微软雅黑" pitchFamily="34" charset="-122"/>
                <a:ea typeface="微软雅黑" pitchFamily="34" charset="-122"/>
              </a:rPr>
              <a:t>功能介绍</a:t>
            </a:r>
          </a:p>
        </p:txBody>
      </p:sp>
      <p:sp>
        <p:nvSpPr>
          <p:cNvPr id="5" name="TextBox 4"/>
          <p:cNvSpPr txBox="1"/>
          <p:nvPr/>
        </p:nvSpPr>
        <p:spPr>
          <a:xfrm>
            <a:off x="928662" y="1142984"/>
            <a:ext cx="1963999"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2.1 </a:t>
            </a:r>
            <a:r>
              <a:rPr lang="zh-CN" altLang="en-US" dirty="0" smtClean="0">
                <a:latin typeface="微软雅黑" pitchFamily="34" charset="-122"/>
                <a:ea typeface="微软雅黑" pitchFamily="34" charset="-122"/>
              </a:rPr>
              <a:t>信息录入模块</a:t>
            </a:r>
          </a:p>
        </p:txBody>
      </p:sp>
      <p:pic>
        <p:nvPicPr>
          <p:cNvPr id="6" name="图片 5" descr="C:\Users\lenovo\AppData\Roaming\Tencent\Users\285195938\QQ\WinTemp\RichOle\OMXBS9$SNAIVXT)RU5PVSQB.jpg"/>
          <p:cNvPicPr/>
          <p:nvPr/>
        </p:nvPicPr>
        <p:blipFill>
          <a:blip r:embed="rId2"/>
          <a:srcRect/>
          <a:stretch>
            <a:fillRect/>
          </a:stretch>
        </p:blipFill>
        <p:spPr bwMode="auto">
          <a:xfrm>
            <a:off x="2428860" y="1643050"/>
            <a:ext cx="6286544" cy="1500198"/>
          </a:xfrm>
          <a:prstGeom prst="rect">
            <a:avLst/>
          </a:prstGeom>
          <a:noFill/>
          <a:ln w="9525">
            <a:noFill/>
            <a:miter lim="800000"/>
            <a:headEnd/>
            <a:tailEnd/>
          </a:ln>
        </p:spPr>
      </p:pic>
      <p:sp>
        <p:nvSpPr>
          <p:cNvPr id="7" name="TextBox 6"/>
          <p:cNvSpPr txBox="1"/>
          <p:nvPr/>
        </p:nvSpPr>
        <p:spPr>
          <a:xfrm>
            <a:off x="2571736" y="3571876"/>
            <a:ext cx="410881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主要操作人员：销售人员、销售负责人</a:t>
            </a:r>
          </a:p>
        </p:txBody>
      </p:sp>
      <p:pic>
        <p:nvPicPr>
          <p:cNvPr id="1026" name="Picture 2"/>
          <p:cNvPicPr>
            <a:picLocks noChangeAspect="1" noChangeArrowheads="1"/>
          </p:cNvPicPr>
          <p:nvPr/>
        </p:nvPicPr>
        <p:blipFill>
          <a:blip r:embed="rId3"/>
          <a:srcRect/>
          <a:stretch>
            <a:fillRect/>
          </a:stretch>
        </p:blipFill>
        <p:spPr bwMode="auto">
          <a:xfrm>
            <a:off x="285720" y="1643050"/>
            <a:ext cx="2133600" cy="4391025"/>
          </a:xfrm>
          <a:prstGeom prst="rect">
            <a:avLst/>
          </a:prstGeom>
          <a:noFill/>
          <a:ln w="9525">
            <a:noFill/>
            <a:miter lim="800000"/>
            <a:headEnd/>
            <a:tailEnd/>
          </a:ln>
          <a:effectLst/>
        </p:spPr>
      </p:pic>
      <p:sp>
        <p:nvSpPr>
          <p:cNvPr id="9" name="圆角矩形 8"/>
          <p:cNvSpPr/>
          <p:nvPr/>
        </p:nvSpPr>
        <p:spPr>
          <a:xfrm>
            <a:off x="357158" y="2000240"/>
            <a:ext cx="1928826" cy="35719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90</a:t>
            </a:fld>
            <a:endParaRPr lang="zh-CN" altLang="en-US"/>
          </a:p>
        </p:txBody>
      </p:sp>
      <p:sp>
        <p:nvSpPr>
          <p:cNvPr id="104452" name="Rectangle 4"/>
          <p:cNvSpPr>
            <a:spLocks noChangeArrowheads="1"/>
          </p:cNvSpPr>
          <p:nvPr/>
        </p:nvSpPr>
        <p:spPr bwMode="auto">
          <a:xfrm>
            <a:off x="285752" y="194111"/>
            <a:ext cx="3786182"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.7.5</a:t>
            </a:r>
            <a:r>
              <a:rPr kumimoji="0" lang="zh-CN" altLang="en-US" sz="2000" b="1" i="0" u="none" strike="noStrike" cap="none" normalizeH="0" baseline="0" dirty="0" smtClean="0" bmk="_Toc402462493">
                <a:ln>
                  <a:noFill/>
                </a:ln>
                <a:solidFill>
                  <a:schemeClr val="tx1"/>
                </a:solidFill>
                <a:effectLst/>
                <a:latin typeface="微软雅黑" pitchFamily="34" charset="-122"/>
                <a:ea typeface="微软雅黑" pitchFamily="34" charset="-122"/>
              </a:rPr>
              <a:t>采购申请总经理</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4451" name="图片 20" descr="HKDTUH7C$0G3B4K]2Y}%IK1"/>
          <p:cNvPicPr>
            <a:picLocks noChangeAspect="1" noChangeArrowheads="1"/>
          </p:cNvPicPr>
          <p:nvPr/>
        </p:nvPicPr>
        <p:blipFill>
          <a:blip r:embed="rId2"/>
          <a:srcRect/>
          <a:stretch>
            <a:fillRect/>
          </a:stretch>
        </p:blipFill>
        <p:spPr bwMode="auto">
          <a:xfrm>
            <a:off x="3714744" y="500042"/>
            <a:ext cx="1562100" cy="1943100"/>
          </a:xfrm>
          <a:prstGeom prst="rect">
            <a:avLst/>
          </a:prstGeom>
          <a:noFill/>
        </p:spPr>
      </p:pic>
      <p:sp>
        <p:nvSpPr>
          <p:cNvPr id="104453" name="Rectangle 5"/>
          <p:cNvSpPr>
            <a:spLocks noChangeArrowheads="1"/>
          </p:cNvSpPr>
          <p:nvPr/>
        </p:nvSpPr>
        <p:spPr bwMode="auto">
          <a:xfrm>
            <a:off x="928662" y="2714620"/>
            <a:ext cx="600076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操作人：总经理</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目的：对采购申请进行最后审批</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操作与上个界面一致</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91</a:t>
            </a:fld>
            <a:endParaRPr lang="zh-CN" altLang="en-US"/>
          </a:p>
        </p:txBody>
      </p:sp>
      <p:sp>
        <p:nvSpPr>
          <p:cNvPr id="105474" name="Rectangle 2"/>
          <p:cNvSpPr>
            <a:spLocks noChangeArrowheads="1"/>
          </p:cNvSpPr>
          <p:nvPr/>
        </p:nvSpPr>
        <p:spPr bwMode="auto">
          <a:xfrm>
            <a:off x="571472" y="357166"/>
            <a:ext cx="3500430"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.7.6</a:t>
            </a:r>
            <a:r>
              <a:rPr kumimoji="0" lang="zh-CN" altLang="en-US" sz="2000" b="1" i="0" u="none" strike="noStrike" cap="none" normalizeH="0" baseline="0" dirty="0" smtClean="0" bmk="_Toc402462494">
                <a:ln>
                  <a:noFill/>
                </a:ln>
                <a:solidFill>
                  <a:schemeClr val="tx1"/>
                </a:solidFill>
                <a:effectLst/>
                <a:latin typeface="微软雅黑" pitchFamily="34" charset="-122"/>
                <a:ea typeface="微软雅黑" pitchFamily="34" charset="-122"/>
              </a:rPr>
              <a:t>比价评审</a:t>
            </a:r>
            <a:r>
              <a:rPr kumimoji="0" lang="en-US" altLang="zh-CN" sz="2000" b="1" i="0" u="none" strike="noStrike" cap="none" normalizeH="0" baseline="0" dirty="0" smtClean="0" bmk="_Toc402462494">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bmk="_Toc402462494">
                <a:ln>
                  <a:noFill/>
                </a:ln>
                <a:solidFill>
                  <a:schemeClr val="tx1"/>
                </a:solidFill>
                <a:effectLst/>
                <a:latin typeface="微软雅黑" pitchFamily="34" charset="-122"/>
                <a:ea typeface="微软雅黑" pitchFamily="34" charset="-122"/>
              </a:rPr>
              <a:t>采购员</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5473" name="图片 21" descr="C7D%_ND984)T{2C{1~4NOTT"/>
          <p:cNvPicPr>
            <a:picLocks noChangeAspect="1" noChangeArrowheads="1"/>
          </p:cNvPicPr>
          <p:nvPr/>
        </p:nvPicPr>
        <p:blipFill>
          <a:blip r:embed="rId2"/>
          <a:srcRect/>
          <a:stretch>
            <a:fillRect/>
          </a:stretch>
        </p:blipFill>
        <p:spPr bwMode="auto">
          <a:xfrm>
            <a:off x="1643042" y="2000240"/>
            <a:ext cx="1466850" cy="1752600"/>
          </a:xfrm>
          <a:prstGeom prst="rect">
            <a:avLst/>
          </a:prstGeom>
          <a:noFill/>
        </p:spPr>
      </p:pic>
      <p:sp>
        <p:nvSpPr>
          <p:cNvPr id="105475" name="Rectangle 3"/>
          <p:cNvSpPr>
            <a:spLocks noChangeArrowheads="1"/>
          </p:cNvSpPr>
          <p:nvPr/>
        </p:nvSpPr>
        <p:spPr bwMode="auto">
          <a:xfrm>
            <a:off x="571472" y="1214422"/>
            <a:ext cx="714376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操作人：采购员</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目的：对已经通过采购申请的货物进行比价评审为生成合同做准备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8" name="图片 7" descr="D:\Users\仕\AppData\Roaming\Tencent\Users\215717607\QQ\WinTemp\RichOle\DTBNG(PN)])2H`X`LGAARWF.jpg"/>
          <p:cNvPicPr/>
          <p:nvPr/>
        </p:nvPicPr>
        <p:blipFill>
          <a:blip r:embed="rId3">
            <a:extLst>
              <a:ext uri="{28A0092B-C50C-407E-A947-70E740481C1C}">
                <a14:useLocalDpi xmlns:a14="http://schemas.microsoft.com/office/drawing/2010/main" val="0"/>
              </a:ext>
            </a:extLst>
          </a:blip>
          <a:srcRect/>
          <a:stretch>
            <a:fillRect/>
          </a:stretch>
        </p:blipFill>
        <p:spPr bwMode="auto">
          <a:xfrm>
            <a:off x="428596" y="3857628"/>
            <a:ext cx="8072494" cy="2553767"/>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92</a:t>
            </a:fld>
            <a:endParaRPr lang="zh-CN" altLang="en-US"/>
          </a:p>
        </p:txBody>
      </p:sp>
      <p:sp>
        <p:nvSpPr>
          <p:cNvPr id="106498" name="Rectangle 2"/>
          <p:cNvSpPr>
            <a:spLocks noChangeArrowheads="1"/>
          </p:cNvSpPr>
          <p:nvPr/>
        </p:nvSpPr>
        <p:spPr bwMode="auto">
          <a:xfrm>
            <a:off x="642910" y="357166"/>
            <a:ext cx="292892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点击“生成比价评审”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6499" name="Rectangle 3"/>
          <p:cNvSpPr>
            <a:spLocks noChangeArrowheads="1"/>
          </p:cNvSpPr>
          <p:nvPr/>
        </p:nvSpPr>
        <p:spPr bwMode="auto">
          <a:xfrm>
            <a:off x="0" y="4210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8" name="图片 7" descr="D:\Users\仕\AppData\Roaming\Tencent\Users\215717607\QQ\WinTemp\RichOle\H016FQE$O%($(OM2$@]7C93.jpg"/>
          <p:cNvPicPr/>
          <p:nvPr/>
        </p:nvPicPr>
        <p:blipFill>
          <a:blip r:embed="rId2">
            <a:extLst>
              <a:ext uri="{28A0092B-C50C-407E-A947-70E740481C1C}">
                <a14:useLocalDpi xmlns:a14="http://schemas.microsoft.com/office/drawing/2010/main" val="0"/>
              </a:ext>
            </a:extLst>
          </a:blip>
          <a:srcRect/>
          <a:stretch>
            <a:fillRect/>
          </a:stretch>
        </p:blipFill>
        <p:spPr bwMode="auto">
          <a:xfrm>
            <a:off x="1500166" y="1000108"/>
            <a:ext cx="6929486" cy="4914898"/>
          </a:xfrm>
          <a:prstGeom prst="rect">
            <a:avLst/>
          </a:prstGeom>
          <a:noFill/>
          <a:ln>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93</a:t>
            </a:fld>
            <a:endParaRPr lang="zh-CN" altLang="en-US"/>
          </a:p>
        </p:txBody>
      </p:sp>
      <p:sp>
        <p:nvSpPr>
          <p:cNvPr id="107522" name="Rectangle 2"/>
          <p:cNvSpPr>
            <a:spLocks noChangeArrowheads="1"/>
          </p:cNvSpPr>
          <p:nvPr/>
        </p:nvSpPr>
        <p:spPr bwMode="auto">
          <a:xfrm>
            <a:off x="571472" y="428604"/>
            <a:ext cx="7643866"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在列表中勾选比价供货商（至少选择一家供货商），并选择建议供货商。点击“确认”</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7521" name="图片 25" descr="``)6IO~I${XR@G90TB$B@PF"/>
          <p:cNvPicPr>
            <a:picLocks noChangeAspect="1" noChangeArrowheads="1"/>
          </p:cNvPicPr>
          <p:nvPr/>
        </p:nvPicPr>
        <p:blipFill>
          <a:blip r:embed="rId2"/>
          <a:srcRect/>
          <a:stretch>
            <a:fillRect/>
          </a:stretch>
        </p:blipFill>
        <p:spPr bwMode="auto">
          <a:xfrm>
            <a:off x="428596" y="1500174"/>
            <a:ext cx="8316574" cy="785818"/>
          </a:xfrm>
          <a:prstGeom prst="rect">
            <a:avLst/>
          </a:prstGeom>
          <a:noFill/>
        </p:spPr>
      </p:pic>
      <p:sp>
        <p:nvSpPr>
          <p:cNvPr id="107523" name="Rectangle 3"/>
          <p:cNvSpPr>
            <a:spLocks noChangeArrowheads="1"/>
          </p:cNvSpPr>
          <p:nvPr/>
        </p:nvSpPr>
        <p:spPr bwMode="auto">
          <a:xfrm>
            <a:off x="571472" y="2428868"/>
            <a:ext cx="400049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点击“查看详情”可以选择修改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94</a:t>
            </a:fld>
            <a:endParaRPr lang="zh-CN" altLang="en-US"/>
          </a:p>
        </p:txBody>
      </p:sp>
      <p:pic>
        <p:nvPicPr>
          <p:cNvPr id="108546" name="图片 27" descr="PL~)~NY}3[}HV}(8ZTV}IH7"/>
          <p:cNvPicPr>
            <a:picLocks noChangeAspect="1" noChangeArrowheads="1"/>
          </p:cNvPicPr>
          <p:nvPr/>
        </p:nvPicPr>
        <p:blipFill>
          <a:blip r:embed="rId2"/>
          <a:srcRect/>
          <a:stretch>
            <a:fillRect/>
          </a:stretch>
        </p:blipFill>
        <p:spPr bwMode="auto">
          <a:xfrm>
            <a:off x="428596" y="1643050"/>
            <a:ext cx="8143932" cy="1968322"/>
          </a:xfrm>
          <a:prstGeom prst="rect">
            <a:avLst/>
          </a:prstGeom>
          <a:noFill/>
        </p:spPr>
      </p:pic>
      <p:pic>
        <p:nvPicPr>
          <p:cNvPr id="108545" name="图片 28" descr="`MF8JGITHO8W]LN7S%7Q{2H"/>
          <p:cNvPicPr>
            <a:picLocks noChangeAspect="1" noChangeArrowheads="1"/>
          </p:cNvPicPr>
          <p:nvPr/>
        </p:nvPicPr>
        <p:blipFill>
          <a:blip r:embed="rId3"/>
          <a:srcRect/>
          <a:stretch>
            <a:fillRect/>
          </a:stretch>
        </p:blipFill>
        <p:spPr bwMode="auto">
          <a:xfrm>
            <a:off x="642910" y="4357694"/>
            <a:ext cx="7703719" cy="1000132"/>
          </a:xfrm>
          <a:prstGeom prst="rect">
            <a:avLst/>
          </a:prstGeom>
          <a:noFill/>
        </p:spPr>
      </p:pic>
      <p:sp>
        <p:nvSpPr>
          <p:cNvPr id="108548" name="Rectangle 4"/>
          <p:cNvSpPr>
            <a:spLocks noChangeArrowheads="1"/>
          </p:cNvSpPr>
          <p:nvPr/>
        </p:nvSpPr>
        <p:spPr bwMode="auto">
          <a:xfrm>
            <a:off x="428596" y="214290"/>
            <a:ext cx="385762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.7.7</a:t>
            </a:r>
            <a:r>
              <a:rPr kumimoji="0" lang="zh-CN" altLang="en-US" sz="2000" b="1" i="0" u="none" strike="noStrike" cap="none" normalizeH="0" baseline="0" dirty="0" smtClean="0" bmk="_Toc402462495">
                <a:ln>
                  <a:noFill/>
                </a:ln>
                <a:solidFill>
                  <a:schemeClr val="tx1"/>
                </a:solidFill>
                <a:effectLst/>
                <a:latin typeface="微软雅黑" pitchFamily="34" charset="-122"/>
                <a:ea typeface="微软雅黑" pitchFamily="34" charset="-122"/>
              </a:rPr>
              <a:t>比价评审</a:t>
            </a:r>
            <a:r>
              <a:rPr lang="en-US" altLang="zh-CN" sz="2000" b="1" dirty="0" smtClean="0" bmk="_Toc402462495">
                <a:latin typeface="微软雅黑" pitchFamily="34" charset="-122"/>
                <a:ea typeface="微软雅黑" pitchFamily="34" charset="-122"/>
              </a:rPr>
              <a:t>—</a:t>
            </a:r>
            <a:r>
              <a:rPr kumimoji="0" lang="zh-CN" altLang="en-US" sz="2000" b="1" i="0" u="none" strike="noStrike" cap="none" normalizeH="0" baseline="0" dirty="0" smtClean="0" bmk="_Toc402462495">
                <a:ln>
                  <a:noFill/>
                </a:ln>
                <a:solidFill>
                  <a:schemeClr val="tx1"/>
                </a:solidFill>
                <a:effectLst/>
                <a:latin typeface="微软雅黑" pitchFamily="34" charset="-122"/>
                <a:ea typeface="微软雅黑" pitchFamily="34" charset="-122"/>
              </a:rPr>
              <a:t>负责人</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49" name="Rectangle 5"/>
          <p:cNvSpPr>
            <a:spLocks noChangeArrowheads="1"/>
          </p:cNvSpPr>
          <p:nvPr/>
        </p:nvSpPr>
        <p:spPr bwMode="auto">
          <a:xfrm>
            <a:off x="642910" y="857232"/>
            <a:ext cx="6572264"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操作人员：采购负责人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目的：审批比价评审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50" name="Rectangle 6"/>
          <p:cNvSpPr>
            <a:spLocks noChangeArrowheads="1"/>
          </p:cNvSpPr>
          <p:nvPr/>
        </p:nvSpPr>
        <p:spPr bwMode="auto">
          <a:xfrm>
            <a:off x="642910" y="3786190"/>
            <a:ext cx="314324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勾选条目进行审批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51" name="Rectangle 7"/>
          <p:cNvSpPr>
            <a:spLocks noChangeArrowheads="1"/>
          </p:cNvSpPr>
          <p:nvPr/>
        </p:nvSpPr>
        <p:spPr bwMode="auto">
          <a:xfrm>
            <a:off x="0" y="454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95</a:t>
            </a:fld>
            <a:endParaRPr lang="zh-CN" altLang="en-US"/>
          </a:p>
        </p:txBody>
      </p:sp>
      <p:sp>
        <p:nvSpPr>
          <p:cNvPr id="5" name="矩形 4"/>
          <p:cNvSpPr/>
          <p:nvPr/>
        </p:nvSpPr>
        <p:spPr>
          <a:xfrm>
            <a:off x="428596" y="428604"/>
            <a:ext cx="1723549"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生成采购合同</a:t>
            </a:r>
            <a:endParaRPr lang="zh-CN" altLang="en-US" sz="2000" b="1" dirty="0">
              <a:latin typeface="微软雅黑" pitchFamily="34" charset="-122"/>
              <a:ea typeface="微软雅黑" pitchFamily="34" charset="-122"/>
            </a:endParaRPr>
          </a:p>
        </p:txBody>
      </p:sp>
      <p:sp>
        <p:nvSpPr>
          <p:cNvPr id="109569" name="Rectangle 1"/>
          <p:cNvSpPr>
            <a:spLocks noChangeArrowheads="1"/>
          </p:cNvSpPr>
          <p:nvPr/>
        </p:nvSpPr>
        <p:spPr bwMode="auto">
          <a:xfrm>
            <a:off x="642910" y="928670"/>
            <a:ext cx="3711272"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操作人：采购负责人</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目的：按供货商分类生成采购合同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7" name="矩形 6"/>
          <p:cNvSpPr/>
          <p:nvPr/>
        </p:nvSpPr>
        <p:spPr>
          <a:xfrm>
            <a:off x="714348" y="1714488"/>
            <a:ext cx="2031325" cy="369332"/>
          </a:xfrm>
          <a:prstGeom prst="rect">
            <a:avLst/>
          </a:prstGeom>
        </p:spPr>
        <p:txBody>
          <a:bodyPr wrap="none">
            <a:spAutoFit/>
          </a:bodyPr>
          <a:lstStyle/>
          <a:p>
            <a:r>
              <a:rPr lang="zh-CN" altLang="en-US" dirty="0" smtClean="0">
                <a:latin typeface="微软雅黑" pitchFamily="34" charset="-122"/>
                <a:ea typeface="微软雅黑" pitchFamily="34" charset="-122"/>
              </a:rPr>
              <a:t>点击“新建”按钮</a:t>
            </a:r>
            <a:endParaRPr lang="zh-CN" altLang="en-US" dirty="0">
              <a:latin typeface="微软雅黑" pitchFamily="34" charset="-122"/>
              <a:ea typeface="微软雅黑" pitchFamily="34" charset="-122"/>
            </a:endParaRPr>
          </a:p>
        </p:txBody>
      </p:sp>
      <p:pic>
        <p:nvPicPr>
          <p:cNvPr id="8" name="图片 7" descr="D:\Users\仕\AppData\Roaming\Tencent\Users\215717607\QQ\WinTemp\RichOle\2_55V56JI`UP]_F$PDWSR24.jpg"/>
          <p:cNvPicPr/>
          <p:nvPr/>
        </p:nvPicPr>
        <p:blipFill>
          <a:blip r:embed="rId2">
            <a:extLst>
              <a:ext uri="{28A0092B-C50C-407E-A947-70E740481C1C}">
                <a14:useLocalDpi xmlns:a14="http://schemas.microsoft.com/office/drawing/2010/main" val="0"/>
              </a:ext>
            </a:extLst>
          </a:blip>
          <a:srcRect/>
          <a:stretch>
            <a:fillRect/>
          </a:stretch>
        </p:blipFill>
        <p:spPr bwMode="auto">
          <a:xfrm>
            <a:off x="500034" y="2071678"/>
            <a:ext cx="8072494" cy="3968321"/>
          </a:xfrm>
          <a:prstGeom prst="rect">
            <a:avLst/>
          </a:prstGeom>
          <a:noFill/>
          <a:ln>
            <a:noFill/>
          </a:ln>
        </p:spPr>
      </p:pic>
      <p:sp>
        <p:nvSpPr>
          <p:cNvPr id="109570" name="Rectangle 2"/>
          <p:cNvSpPr>
            <a:spLocks noChangeArrowheads="1"/>
          </p:cNvSpPr>
          <p:nvPr/>
        </p:nvSpPr>
        <p:spPr bwMode="auto">
          <a:xfrm>
            <a:off x="714348" y="6000768"/>
            <a:ext cx="3480440"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zh-CN" altLang="en-US" dirty="0" smtClean="0">
                <a:latin typeface="微软雅黑" pitchFamily="34" charset="-122"/>
                <a:ea typeface="微软雅黑" pitchFamily="34" charset="-122"/>
                <a:cs typeface="Times New Roman" pitchFamily="18" charset="0"/>
              </a:rPr>
              <a:t>勾选物品、</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选择供货商。</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点击“合并比价评审生成合同”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96</a:t>
            </a:fld>
            <a:endParaRPr lang="zh-CN" altLang="en-US"/>
          </a:p>
        </p:txBody>
      </p:sp>
      <p:pic>
        <p:nvPicPr>
          <p:cNvPr id="5" name="图片 4" descr="D:\Users\仕\AppData\Roaming\Tencent\Users\215717607\QQ\WinTemp\RichOle\EC9UBO`$865UWQ$P08NEOX0.jpg"/>
          <p:cNvPicPr/>
          <p:nvPr/>
        </p:nvPicPr>
        <p:blipFill>
          <a:blip r:embed="rId2">
            <a:extLst>
              <a:ext uri="{28A0092B-C50C-407E-A947-70E740481C1C}">
                <a14:useLocalDpi xmlns:a14="http://schemas.microsoft.com/office/drawing/2010/main" val="0"/>
              </a:ext>
            </a:extLst>
          </a:blip>
          <a:srcRect/>
          <a:stretch>
            <a:fillRect/>
          </a:stretch>
        </p:blipFill>
        <p:spPr bwMode="auto">
          <a:xfrm>
            <a:off x="1214414" y="285728"/>
            <a:ext cx="6715172" cy="6072230"/>
          </a:xfrm>
          <a:prstGeom prst="rect">
            <a:avLst/>
          </a:prstGeom>
          <a:noFill/>
          <a:ln>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97</a:t>
            </a:fld>
            <a:endParaRPr lang="zh-CN" altLang="en-US"/>
          </a:p>
        </p:txBody>
      </p:sp>
      <p:sp>
        <p:nvSpPr>
          <p:cNvPr id="110593" name="Rectangle 1"/>
          <p:cNvSpPr>
            <a:spLocks noChangeArrowheads="1"/>
          </p:cNvSpPr>
          <p:nvPr/>
        </p:nvSpPr>
        <p:spPr bwMode="auto">
          <a:xfrm>
            <a:off x="642910" y="285728"/>
            <a:ext cx="3357586"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.7.8</a:t>
            </a:r>
            <a:r>
              <a:rPr kumimoji="0" lang="zh-CN" altLang="en-US" sz="2000" b="1" i="0" u="none" strike="noStrike" cap="none" normalizeH="0" baseline="0" dirty="0" smtClean="0" bmk="_Toc402462496">
                <a:ln>
                  <a:noFill/>
                </a:ln>
                <a:solidFill>
                  <a:schemeClr val="tx1"/>
                </a:solidFill>
                <a:effectLst/>
                <a:latin typeface="微软雅黑" pitchFamily="34" charset="-122"/>
                <a:ea typeface="微软雅黑" pitchFamily="34" charset="-122"/>
              </a:rPr>
              <a:t>合同审批</a:t>
            </a:r>
            <a:r>
              <a:rPr kumimoji="0" lang="en-US" altLang="zh-CN" sz="2000" b="1" i="0" u="none" strike="noStrike" cap="none" normalizeH="0" baseline="0" dirty="0" smtClean="0" bmk="_Toc402462496">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bmk="_Toc402462496">
                <a:ln>
                  <a:noFill/>
                </a:ln>
                <a:solidFill>
                  <a:schemeClr val="tx1"/>
                </a:solidFill>
                <a:effectLst/>
                <a:latin typeface="微软雅黑" pitchFamily="34" charset="-122"/>
                <a:ea typeface="微软雅黑" pitchFamily="34" charset="-122"/>
              </a:rPr>
              <a:t>总经理</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descr="D:\Users\仕\AppData\Roaming\Tencent\Users\215717607\QQ\WinTemp\RichOle\04_M29])@_J8F~MX7_FHFTY.jpg"/>
          <p:cNvPicPr/>
          <p:nvPr/>
        </p:nvPicPr>
        <p:blipFill>
          <a:blip r:embed="rId2">
            <a:extLst>
              <a:ext uri="{28A0092B-C50C-407E-A947-70E740481C1C}">
                <a14:useLocalDpi xmlns:a14="http://schemas.microsoft.com/office/drawing/2010/main" val="0"/>
              </a:ext>
            </a:extLst>
          </a:blip>
          <a:srcRect/>
          <a:stretch>
            <a:fillRect/>
          </a:stretch>
        </p:blipFill>
        <p:spPr bwMode="auto">
          <a:xfrm>
            <a:off x="857224" y="1071546"/>
            <a:ext cx="1214446" cy="1714512"/>
          </a:xfrm>
          <a:prstGeom prst="rect">
            <a:avLst/>
          </a:prstGeom>
          <a:noFill/>
          <a:ln>
            <a:noFill/>
          </a:ln>
        </p:spPr>
      </p:pic>
      <p:pic>
        <p:nvPicPr>
          <p:cNvPr id="7" name="图片 6" descr="D:\Users\仕\AppData\Roaming\Tencent\Users\215717607\QQ\WinTemp\RichOle\3S7E2GP(ZB~GQ]P}0`POM}4.jpg"/>
          <p:cNvPicPr/>
          <p:nvPr/>
        </p:nvPicPr>
        <p:blipFill>
          <a:blip r:embed="rId3">
            <a:extLst>
              <a:ext uri="{28A0092B-C50C-407E-A947-70E740481C1C}">
                <a14:useLocalDpi xmlns:a14="http://schemas.microsoft.com/office/drawing/2010/main" val="0"/>
              </a:ext>
            </a:extLst>
          </a:blip>
          <a:srcRect/>
          <a:stretch>
            <a:fillRect/>
          </a:stretch>
        </p:blipFill>
        <p:spPr bwMode="auto">
          <a:xfrm>
            <a:off x="857223" y="3000372"/>
            <a:ext cx="7934227" cy="1571636"/>
          </a:xfrm>
          <a:prstGeom prst="rect">
            <a:avLst/>
          </a:prstGeom>
          <a:noFill/>
          <a:ln>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98</a:t>
            </a:fld>
            <a:endParaRPr lang="zh-CN" altLang="en-US"/>
          </a:p>
        </p:txBody>
      </p:sp>
      <p:sp>
        <p:nvSpPr>
          <p:cNvPr id="5" name="矩形 4"/>
          <p:cNvSpPr/>
          <p:nvPr/>
        </p:nvSpPr>
        <p:spPr>
          <a:xfrm>
            <a:off x="428596" y="357166"/>
            <a:ext cx="2244525" cy="400110"/>
          </a:xfrm>
          <a:prstGeom prst="rect">
            <a:avLst/>
          </a:prstGeom>
        </p:spPr>
        <p:txBody>
          <a:bodyPr wrap="none">
            <a:spAutoFit/>
          </a:bodyPr>
          <a:lstStyle/>
          <a:p>
            <a:r>
              <a:rPr lang="en-US" sz="2000" b="1" dirty="0" smtClean="0">
                <a:latin typeface="微软雅黑" pitchFamily="34" charset="-122"/>
                <a:ea typeface="微软雅黑" pitchFamily="34" charset="-122"/>
              </a:rPr>
              <a:t>2.7.9  </a:t>
            </a:r>
            <a:r>
              <a:rPr lang="zh-CN" altLang="en-US" sz="2000" b="1" dirty="0" smtClean="0">
                <a:latin typeface="微软雅黑" pitchFamily="34" charset="-122"/>
                <a:ea typeface="微软雅黑" pitchFamily="34" charset="-122"/>
              </a:rPr>
              <a:t>供货商管理</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785786" y="857232"/>
            <a:ext cx="471487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操作人员角色：采购员、采购负责人</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功能：对供货商进行管理</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点击“新建”按钮弹出窗口</a:t>
            </a:r>
            <a:endParaRPr kumimoji="0" lang="zh-CN" sz="8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29" name="图片 36" descr="9J2Z9WLAOVGMXPZUZC(5{)X"/>
          <p:cNvPicPr>
            <a:picLocks noChangeAspect="1" noChangeArrowheads="1"/>
          </p:cNvPicPr>
          <p:nvPr/>
        </p:nvPicPr>
        <p:blipFill>
          <a:blip r:embed="rId2"/>
          <a:srcRect/>
          <a:stretch>
            <a:fillRect/>
          </a:stretch>
        </p:blipFill>
        <p:spPr bwMode="auto">
          <a:xfrm>
            <a:off x="1357290" y="2071678"/>
            <a:ext cx="6429420" cy="4431930"/>
          </a:xfrm>
          <a:prstGeom prst="rect">
            <a:avLst/>
          </a:prstGeom>
          <a:noFill/>
        </p:spPr>
      </p:pic>
      <p:sp>
        <p:nvSpPr>
          <p:cNvPr id="1031" name="Rectangle 7"/>
          <p:cNvSpPr>
            <a:spLocks noChangeArrowheads="1"/>
          </p:cNvSpPr>
          <p:nvPr/>
        </p:nvSpPr>
        <p:spPr bwMode="auto">
          <a:xfrm>
            <a:off x="0" y="4514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TextBox 12"/>
          <p:cNvSpPr txBox="1"/>
          <p:nvPr/>
        </p:nvSpPr>
        <p:spPr>
          <a:xfrm>
            <a:off x="642910" y="1714488"/>
            <a:ext cx="226215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“新建”供货商信息</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99</a:t>
            </a:fld>
            <a:endParaRPr lang="zh-CN" altLang="en-US"/>
          </a:p>
        </p:txBody>
      </p:sp>
      <p:pic>
        <p:nvPicPr>
          <p:cNvPr id="5" name="图片 4" descr="D:\Users\仕\AppData\Roaming\Tencent\Users\215717607\QQ\WinTemp\RichOle\0S`8M1B`RDYJCBVJE[T(SNS.jpg"/>
          <p:cNvPicPr/>
          <p:nvPr/>
        </p:nvPicPr>
        <p:blipFill>
          <a:blip r:embed="rId2">
            <a:extLst>
              <a:ext uri="{28A0092B-C50C-407E-A947-70E740481C1C}">
                <a14:useLocalDpi xmlns:a14="http://schemas.microsoft.com/office/drawing/2010/main" val="0"/>
              </a:ext>
            </a:extLst>
          </a:blip>
          <a:srcRect/>
          <a:stretch>
            <a:fillRect/>
          </a:stretch>
        </p:blipFill>
        <p:spPr bwMode="auto">
          <a:xfrm>
            <a:off x="500034" y="714356"/>
            <a:ext cx="8143932" cy="1500198"/>
          </a:xfrm>
          <a:prstGeom prst="rect">
            <a:avLst/>
          </a:prstGeom>
          <a:noFill/>
          <a:ln>
            <a:noFill/>
          </a:ln>
        </p:spPr>
      </p:pic>
      <p:pic>
        <p:nvPicPr>
          <p:cNvPr id="6" name="图片 5" descr="D:\Users\仕\AppData\Roaming\Tencent\Users\215717607\QQ\WinTemp\RichOle\F$STW%_X5FT9N6~2K@IC)WL.jpg"/>
          <p:cNvPicPr/>
          <p:nvPr/>
        </p:nvPicPr>
        <p:blipFill>
          <a:blip r:embed="rId3">
            <a:extLst>
              <a:ext uri="{28A0092B-C50C-407E-A947-70E740481C1C}">
                <a14:useLocalDpi xmlns:a14="http://schemas.microsoft.com/office/drawing/2010/main" val="0"/>
              </a:ext>
            </a:extLst>
          </a:blip>
          <a:srcRect/>
          <a:stretch>
            <a:fillRect/>
          </a:stretch>
        </p:blipFill>
        <p:spPr bwMode="auto">
          <a:xfrm>
            <a:off x="500034" y="2285992"/>
            <a:ext cx="8143932" cy="114300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smtClean="0">
            <a:latin typeface="微软雅黑" pitchFamily="34" charset="-122"/>
            <a:ea typeface="微软雅黑" pitchFamily="34" charset="-122"/>
          </a:defRPr>
        </a:defPPr>
      </a:lstStyle>
    </a:spDef>
    <a:txDef>
      <a:spPr>
        <a:noFill/>
      </a:spPr>
      <a:bodyPr wrap="none" rtlCol="0">
        <a:spAutoFit/>
      </a:bodyPr>
      <a:lstStyle>
        <a:defPPr>
          <a:defRPr dirty="0"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2120</TotalTime>
  <Words>3349</Words>
  <Application>Microsoft Office PowerPoint</Application>
  <PresentationFormat>全屏显示(4:3)</PresentationFormat>
  <Paragraphs>425</Paragraphs>
  <Slides>116</Slides>
  <Notes>0</Notes>
  <HiddenSlides>0</HiddenSlides>
  <MMClips>0</MMClips>
  <ScaleCrop>false</ScaleCrop>
  <HeadingPairs>
    <vt:vector size="4" baseType="variant">
      <vt:variant>
        <vt:lpstr>主题</vt:lpstr>
      </vt:variant>
      <vt:variant>
        <vt:i4>1</vt:i4>
      </vt:variant>
      <vt:variant>
        <vt:lpstr>幻灯片标题</vt:lpstr>
      </vt:variant>
      <vt:variant>
        <vt:i4>116</vt:i4>
      </vt:variant>
    </vt:vector>
  </HeadingPairs>
  <TitlesOfParts>
    <vt:vector size="117" baseType="lpstr">
      <vt:lpstr>Office 主题</vt:lpstr>
      <vt:lpstr>双燃料重卡汽车业务管理    系统使用说明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双燃料重卡汽车业务管理    系统使用说明</dc:title>
  <cp:lastModifiedBy>wangpeng</cp:lastModifiedBy>
  <cp:revision>253</cp:revision>
  <dcterms:modified xsi:type="dcterms:W3CDTF">2015-03-31T04:02:54Z</dcterms:modified>
</cp:coreProperties>
</file>